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omments/comment2.xml" ContentType="application/vnd.openxmlformats-officedocument.presentationml.comments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8"/>
  </p:notesMasterIdLst>
  <p:sldIdLst>
    <p:sldId id="256" r:id="rId2"/>
    <p:sldId id="257" r:id="rId3"/>
    <p:sldId id="263" r:id="rId4"/>
    <p:sldId id="264" r:id="rId5"/>
    <p:sldId id="275" r:id="rId6"/>
    <p:sldId id="265" r:id="rId7"/>
    <p:sldId id="267" r:id="rId8"/>
    <p:sldId id="271" r:id="rId9"/>
    <p:sldId id="308" r:id="rId10"/>
    <p:sldId id="276" r:id="rId11"/>
    <p:sldId id="277" r:id="rId12"/>
    <p:sldId id="295" r:id="rId13"/>
    <p:sldId id="310" r:id="rId14"/>
    <p:sldId id="307" r:id="rId15"/>
    <p:sldId id="311" r:id="rId16"/>
    <p:sldId id="312" r:id="rId17"/>
    <p:sldId id="317" r:id="rId18"/>
    <p:sldId id="318" r:id="rId19"/>
    <p:sldId id="313" r:id="rId20"/>
    <p:sldId id="315" r:id="rId21"/>
    <p:sldId id="322" r:id="rId22"/>
    <p:sldId id="316" r:id="rId23"/>
    <p:sldId id="300" r:id="rId24"/>
    <p:sldId id="309" r:id="rId25"/>
    <p:sldId id="266" r:id="rId26"/>
    <p:sldId id="280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(컴퓨터공학부)최윤승" initials="( [4] [2]" lastIdx="1" clrIdx="6">
    <p:extLst/>
  </p:cmAuthor>
  <p:cmAuthor id="1" name="(컴퓨터공학부)최윤승" initials="(" lastIdx="1" clrIdx="0">
    <p:extLst/>
  </p:cmAuthor>
  <p:cmAuthor id="8" name="(컴퓨터공학부)최윤승" initials="( [6] [2]" lastIdx="1" clrIdx="7">
    <p:extLst/>
  </p:cmAuthor>
  <p:cmAuthor id="2" name="(컴퓨터공학부)최윤승" initials="( [2]" lastIdx="1" clrIdx="1">
    <p:extLst/>
  </p:cmAuthor>
  <p:cmAuthor id="3" name="(컴퓨터공학부)최윤승" initials="( [3]" lastIdx="1" clrIdx="2">
    <p:extLst/>
  </p:cmAuthor>
  <p:cmAuthor id="4" name="(컴퓨터공학부)최윤승" initials="( [4]" lastIdx="1" clrIdx="3">
    <p:extLst/>
  </p:cmAuthor>
  <p:cmAuthor id="5" name="(컴퓨터공학부)최윤승" initials="( [5]" lastIdx="1" clrIdx="4">
    <p:extLst/>
  </p:cmAuthor>
  <p:cmAuthor id="6" name="(컴퓨터공학부)최윤승" initials="( [6]" lastIdx="1" clrIdx="5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6FF"/>
    <a:srgbClr val="FF7E79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84"/>
    <p:restoredTop sz="90176"/>
  </p:normalViewPr>
  <p:slideViewPr>
    <p:cSldViewPr snapToGrid="0" snapToObjects="1">
      <p:cViewPr>
        <p:scale>
          <a:sx n="108" d="100"/>
          <a:sy n="108" d="100"/>
        </p:scale>
        <p:origin x="1320" y="656"/>
      </p:cViewPr>
      <p:guideLst>
        <p:guide orient="horz" pos="2137"/>
        <p:guide pos="2880"/>
      </p:guideLst>
    </p:cSldViewPr>
  </p:slideViewPr>
  <p:notesTextViewPr>
    <p:cViewPr>
      <p:scale>
        <a:sx n="165" d="100"/>
        <a:sy n="1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7228402743204"/>
                  <c:y val="-0.04605090936288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277044835695204"/>
                  <c:y val="-0.10434243583917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021588090173622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756824046299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4317618034724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173.3</c:v>
                </c:pt>
                <c:pt idx="1">
                  <c:v>88.3</c:v>
                </c:pt>
                <c:pt idx="2">
                  <c:v>47.3</c:v>
                </c:pt>
                <c:pt idx="3">
                  <c:v>26.7</c:v>
                </c:pt>
                <c:pt idx="4">
                  <c:v>24.3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4872430912095"/>
                  <c:y val="-0.007196030057874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83714902200507"/>
                  <c:y val="-0.1292429663055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117871538964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0307827595216892"/>
                  <c:y val="-0.14831187934240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8354760882153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204.0</c:v>
                </c:pt>
                <c:pt idx="1">
                  <c:v>117.3</c:v>
                </c:pt>
                <c:pt idx="2">
                  <c:v>86.3</c:v>
                </c:pt>
                <c:pt idx="3">
                  <c:v>64.7</c:v>
                </c:pt>
                <c:pt idx="4">
                  <c:v>56.3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584872430912095"/>
                  <c:y val="0.0053242123180169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69402130942587"/>
                  <c:y val="-0.069441123441946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5479316651825"/>
                  <c:y val="-0.06670606540341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123131038086756"/>
                  <c:y val="-0.08851003647877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768599452309253"/>
                  <c:y val="0.001008860749452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169.3</c:v>
                </c:pt>
                <c:pt idx="1">
                  <c:v>117.3</c:v>
                </c:pt>
                <c:pt idx="2">
                  <c:v>78.7</c:v>
                </c:pt>
                <c:pt idx="3">
                  <c:v>59.0</c:v>
                </c:pt>
                <c:pt idx="4">
                  <c:v>55.0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2930480"/>
        <c:axId val="2117840176"/>
      </c:lineChart>
      <c:catAx>
        <c:axId val="2102930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7840176"/>
        <c:crosses val="autoZero"/>
        <c:auto val="1"/>
        <c:lblAlgn val="ctr"/>
        <c:lblOffset val="100"/>
        <c:noMultiLvlLbl val="0"/>
      </c:catAx>
      <c:valAx>
        <c:axId val="2117840176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2930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31993819987019"/>
                  <c:y val="-0.031658858216352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03927218285793"/>
                  <c:y val="-0.10434246540025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85508175881485"/>
                  <c:y val="-0.1008144265144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43141774628634"/>
                  <c:y val="-0.121323684606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20860224112"/>
                  <c:y val="0.033175407815287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169.7</c:v>
                </c:pt>
                <c:pt idx="1">
                  <c:v>85.7</c:v>
                </c:pt>
                <c:pt idx="2">
                  <c:v>43.0</c:v>
                </c:pt>
                <c:pt idx="3">
                  <c:v>23.0</c:v>
                </c:pt>
                <c:pt idx="4">
                  <c:v>23.3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03927218285793"/>
                  <c:y val="-0.09354841725540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83325547691206"/>
                  <c:y val="-0.12564498687290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58048567090855"/>
                  <c:y val="-0.16227250693609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1878900978915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11438692688837E-16"/>
                  <c:y val="-0.1591059695052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172.7</c:v>
                </c:pt>
                <c:pt idx="1">
                  <c:v>103.7</c:v>
                </c:pt>
                <c:pt idx="2">
                  <c:v>64.7</c:v>
                </c:pt>
                <c:pt idx="3">
                  <c:v>48.7</c:v>
                </c:pt>
                <c:pt idx="4">
                  <c:v>37.7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86309012136029"/>
                  <c:y val="-0.1061383570325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18834010748015"/>
                  <c:y val="-0.064618385068743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73702876922399"/>
                  <c:y val="-0.1242743410743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60953824122344"/>
                  <c:y val="-0.14902897479490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920860224112"/>
                  <c:y val="-0.044039149814305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129.7</c:v>
                </c:pt>
                <c:pt idx="1">
                  <c:v>77.7</c:v>
                </c:pt>
                <c:pt idx="2">
                  <c:v>55.0</c:v>
                </c:pt>
                <c:pt idx="3">
                  <c:v>39.0</c:v>
                </c:pt>
                <c:pt idx="4">
                  <c:v>32.7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2973632"/>
        <c:axId val="2099059600"/>
      </c:lineChart>
      <c:catAx>
        <c:axId val="21029736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9059600"/>
        <c:crosses val="autoZero"/>
        <c:auto val="1"/>
        <c:lblAlgn val="ctr"/>
        <c:lblOffset val="100"/>
        <c:noMultiLvlLbl val="0"/>
      </c:catAx>
      <c:valAx>
        <c:axId val="2099059600"/>
        <c:scaling>
          <c:orientation val="minMax"/>
          <c:max val="22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297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53340260772139"/>
                  <c:y val="0.11295328858465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428689985410053"/>
                  <c:y val="-0.008309130364015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9197189842204"/>
                  <c:y val="-0.09957870340579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274869100504695"/>
                  <c:y val="-0.02824244534797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122164044668754"/>
                  <c:y val="0.04084457232528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1577.7</c:v>
                </c:pt>
                <c:pt idx="1">
                  <c:v>807.7</c:v>
                </c:pt>
                <c:pt idx="2">
                  <c:v>425.0</c:v>
                </c:pt>
                <c:pt idx="3">
                  <c:v>411.0</c:v>
                </c:pt>
                <c:pt idx="4">
                  <c:v>312.3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97692356558679"/>
                  <c:y val="-0.03684439063403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6649213400626"/>
                  <c:y val="-0.14959165431508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8677752171959"/>
                  <c:y val="-0.10577675444264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350887360662649"/>
                  <c:y val="-0.1295042262142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152333412018938"/>
                  <c:y val="-0.084556450152441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1586.3</c:v>
                </c:pt>
                <c:pt idx="1">
                  <c:v>831.0</c:v>
                </c:pt>
                <c:pt idx="2">
                  <c:v>634.0</c:v>
                </c:pt>
                <c:pt idx="3">
                  <c:v>454.3</c:v>
                </c:pt>
                <c:pt idx="4">
                  <c:v>299.0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469390065718964"/>
                  <c:y val="0.034028446577634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411300847476988"/>
                  <c:y val="-0.08881403737973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517263727402957"/>
                  <c:y val="-0.1053649750093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380312542760422"/>
                  <c:y val="-0.099115282559640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1.11982413982622E-16"/>
                  <c:y val="-0.016705321120364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1590.0</c:v>
                </c:pt>
                <c:pt idx="1">
                  <c:v>803.7</c:v>
                </c:pt>
                <c:pt idx="2">
                  <c:v>540.3</c:v>
                </c:pt>
                <c:pt idx="3">
                  <c:v>397.7</c:v>
                </c:pt>
                <c:pt idx="4">
                  <c:v>323.0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0596960"/>
        <c:axId val="2115842208"/>
      </c:lineChart>
      <c:catAx>
        <c:axId val="-2120596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5842208"/>
        <c:crosses val="autoZero"/>
        <c:auto val="1"/>
        <c:lblAlgn val="ctr"/>
        <c:lblOffset val="100"/>
        <c:noMultiLvlLbl val="0"/>
      </c:catAx>
      <c:valAx>
        <c:axId val="2115842208"/>
        <c:scaling>
          <c:orientation val="minMax"/>
          <c:max val="170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0596960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220842027377693"/>
                  <c:y val="0.023675930493218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51696234953716"/>
                  <c:y val="-0.1685131643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332793605788941"/>
                  <c:y val="-0.1434322147716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060507928325262"/>
                  <c:y val="-0.1198341204452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"/>
                  <c:y val="-0.057731542755559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70C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1469.0</c:v>
                </c:pt>
                <c:pt idx="1">
                  <c:v>783.0</c:v>
                </c:pt>
                <c:pt idx="2">
                  <c:v>398.0</c:v>
                </c:pt>
                <c:pt idx="3">
                  <c:v>389.3</c:v>
                </c:pt>
                <c:pt idx="4">
                  <c:v>281.3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167566753220832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8.50446079217265E-5"/>
                  <c:y val="-0.1790488237276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13266625327523"/>
                  <c:y val="-0.17189552738123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0444233010791147"/>
                  <c:y val="-0.1766826042577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605079283252631"/>
                  <c:y val="-0.12332179119639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1614.0</c:v>
                </c:pt>
                <c:pt idx="1">
                  <c:v>610.7</c:v>
                </c:pt>
                <c:pt idx="2">
                  <c:v>612.0</c:v>
                </c:pt>
                <c:pt idx="3">
                  <c:v>418.7</c:v>
                </c:pt>
                <c:pt idx="4">
                  <c:v>294.3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334708896118607"/>
                  <c:y val="0.008663928461542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151269820813155"/>
                  <c:y val="-0.1040947318040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275051413872561"/>
                  <c:y val="-0.16372578226873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0.0434535066845776"/>
                  <c:y val="0.062596761038694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302539641626321"/>
                  <c:y val="0.039337482967615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1598.0</c:v>
                </c:pt>
                <c:pt idx="1">
                  <c:v>609.0</c:v>
                </c:pt>
                <c:pt idx="2">
                  <c:v>488.0</c:v>
                </c:pt>
                <c:pt idx="3">
                  <c:v>362.7</c:v>
                </c:pt>
                <c:pt idx="4">
                  <c:v>254.3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21221408"/>
        <c:axId val="2115721600"/>
      </c:lineChart>
      <c:catAx>
        <c:axId val="-2121221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5721600"/>
        <c:crosses val="autoZero"/>
        <c:auto val="1"/>
        <c:lblAlgn val="ctr"/>
        <c:lblOffset val="100"/>
        <c:noMultiLvlLbl val="0"/>
      </c:catAx>
      <c:valAx>
        <c:axId val="2115721600"/>
        <c:scaling>
          <c:orientation val="minMax"/>
          <c:max val="1750.0"/>
          <c:min val="25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21221408"/>
        <c:crosses val="autoZero"/>
        <c:crossBetween val="between"/>
        <c:majorUnit val="3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rgbClr val="0070C0"/>
                </a:solidFill>
              </a:ln>
              <a:effectLst/>
            </c:spPr>
          </c:marker>
          <c:dPt>
            <c:idx val="1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2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Pt>
            <c:idx val="3"/>
            <c:marker>
              <c:symbol val="circle"/>
              <c:size val="5"/>
              <c:spPr>
                <a:solidFill>
                  <a:schemeClr val="accent5"/>
                </a:solidFill>
                <a:ln w="9525">
                  <a:solidFill>
                    <a:srgbClr val="0070C0"/>
                  </a:solidFill>
                </a:ln>
                <a:effectLst/>
              </c:spPr>
            </c:marker>
            <c:bubble3D val="0"/>
            <c:spPr>
              <a:ln w="38100" cap="rnd">
                <a:solidFill>
                  <a:schemeClr val="accent1"/>
                </a:solidFill>
                <a:round/>
              </a:ln>
              <a:effectLst/>
            </c:spPr>
          </c:dPt>
          <c:dLbls>
            <c:dLbl>
              <c:idx val="0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692709707068766"/>
                  <c:y val="-0.080424863204100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8641302137408"/>
                      <c:h val="0.0800106387152882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131221304323275"/>
                  <c:y val="-0.1291668314417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4106290499699"/>
                      <c:h val="0.0702622080747948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375.0</c:v>
                </c:pt>
                <c:pt idx="1">
                  <c:v>396.0</c:v>
                </c:pt>
                <c:pt idx="2">
                  <c:v>442.0</c:v>
                </c:pt>
                <c:pt idx="3">
                  <c:v>548.0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355970956813813"/>
                  <c:y val="0.038994140685773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7920295154783"/>
                      <c:h val="0.0848847298675227"/>
                    </c:manualLayout>
                  </c15:layout>
                </c:ext>
              </c:extLst>
            </c:dLbl>
            <c:dLbl>
              <c:idx val="2"/>
              <c:layout>
                <c:manualLayout>
                  <c:x val="0.022428795517192"/>
                  <c:y val="0.038993942064056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24827297482324"/>
                      <c:h val="0.094633160508016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Sheet1!$A$2:$A$5</c:f>
              <c:numCache>
                <c:formatCode>General</c:formatCode>
                <c:ptCount val="4"/>
                <c:pt idx="0">
                  <c:v>32.0</c:v>
                </c:pt>
                <c:pt idx="1">
                  <c:v>64.0</c:v>
                </c:pt>
                <c:pt idx="2">
                  <c:v>128.0</c:v>
                </c:pt>
                <c:pt idx="3">
                  <c:v>256.0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313.0</c:v>
                </c:pt>
                <c:pt idx="1">
                  <c:v>296.0</c:v>
                </c:pt>
                <c:pt idx="2">
                  <c:v>350.0</c:v>
                </c:pt>
                <c:pt idx="3">
                  <c:v>557.0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7467664"/>
        <c:axId val="2117510352"/>
      </c:lineChart>
      <c:catAx>
        <c:axId val="21174676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7510352"/>
        <c:crosses val="autoZero"/>
        <c:auto val="1"/>
        <c:lblAlgn val="ctr"/>
        <c:lblOffset val="100"/>
        <c:noMultiLvlLbl val="0"/>
      </c:catAx>
      <c:valAx>
        <c:axId val="2117510352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746766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073213687956"/>
          <c:y val="0.103533307750252"/>
          <c:w val="0.869926786312044"/>
          <c:h val="0.572566419910775"/>
        </c:manualLayout>
      </c:layout>
      <c:lineChart>
        <c:grouping val="standard"/>
        <c:varyColors val="0"/>
        <c:ser>
          <c:idx val="1"/>
          <c:order val="0"/>
          <c:tx>
            <c:strRef>
              <c:f>Sheet1!$B$1</c:f>
              <c:strCache>
                <c:ptCount val="1"/>
                <c:pt idx="0">
                  <c:v> 6 Mapper</c:v>
                </c:pt>
              </c:strCache>
            </c:strRef>
          </c:tx>
          <c:spPr>
            <a:ln w="38100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>
                    <a:lumMod val="60000"/>
                    <a:lumOff val="40000"/>
                  </a:schemeClr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308712236076863"/>
                  <c:y val="-0.059923482704140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-0.058490664521497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375769286198485"/>
                  <c:y val="-0.09934806826856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noAutofit/>
                </a:bodyPr>
                <a:lstStyle/>
                <a:p>
                  <a:pPr algn="l"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86300336901621"/>
                      <c:h val="0.0800106387152882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-0.0485970762393376"/>
                  <c:y val="-0.126012900559799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0893990263189"/>
                      <c:h val="0.0702622080747948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-0.1072328849560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462.7</c:v>
                </c:pt>
                <c:pt idx="1">
                  <c:v>428.7</c:v>
                </c:pt>
                <c:pt idx="2">
                  <c:v>476.7</c:v>
                </c:pt>
                <c:pt idx="3">
                  <c:v>561.7</c:v>
                </c:pt>
                <c:pt idx="4">
                  <c:v>604.0</c:v>
                </c:pt>
              </c:numCache>
            </c:numRef>
          </c:val>
          <c:smooth val="0"/>
        </c:ser>
        <c:ser>
          <c:idx val="0"/>
          <c:order val="1"/>
          <c:tx>
            <c:strRef>
              <c:f>Sheet1!$C$1</c:f>
              <c:strCache>
                <c:ptCount val="1"/>
                <c:pt idx="0">
                  <c:v> 12 Mapper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2600"/>
              </a:solidFill>
              <a:ln w="9525">
                <a:solidFill>
                  <a:srgbClr val="FF7E79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154356118038433"/>
                  <c:y val="0.06307735021488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232436026559206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416775965971523"/>
                  <c:y val="0.038994140685773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0081296986324"/>
                      <c:h val="0.0848847298675227"/>
                    </c:manualLayout>
                  </c15:layout>
                </c:ext>
              </c:extLst>
            </c:dLbl>
            <c:dLbl>
              <c:idx val="3"/>
              <c:layout>
                <c:manualLayout>
                  <c:x val="0.0377590146537405"/>
                  <c:y val="0.0043013041117988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800" b="0" i="0" u="none" strike="noStrike" kern="120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9325104969384"/>
                      <c:h val="0.094633160508016"/>
                    </c:manualLayout>
                  </c15:layout>
                </c:ext>
              </c:extLst>
            </c:dLbl>
            <c:dLbl>
              <c:idx val="4"/>
              <c:layout>
                <c:manualLayout>
                  <c:x val="0.00697308079677588"/>
                  <c:y val="0.053616442478039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16.0</c:v>
                </c:pt>
                <c:pt idx="1">
                  <c:v>32.0</c:v>
                </c:pt>
                <c:pt idx="2">
                  <c:v>64.0</c:v>
                </c:pt>
                <c:pt idx="3">
                  <c:v>128.0</c:v>
                </c:pt>
                <c:pt idx="4">
                  <c:v>256.0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333.3</c:v>
                </c:pt>
                <c:pt idx="1">
                  <c:v>303.0</c:v>
                </c:pt>
                <c:pt idx="2">
                  <c:v>345.0</c:v>
                </c:pt>
                <c:pt idx="3">
                  <c:v>339.7</c:v>
                </c:pt>
                <c:pt idx="4">
                  <c:v>603.0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20690944"/>
        <c:axId val="2117519296"/>
      </c:lineChart>
      <c:catAx>
        <c:axId val="2020690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17519296"/>
        <c:crosses val="autoZero"/>
        <c:auto val="1"/>
        <c:lblAlgn val="ctr"/>
        <c:lblOffset val="100"/>
        <c:noMultiLvlLbl val="0"/>
      </c:catAx>
      <c:valAx>
        <c:axId val="2117519296"/>
        <c:scaling>
          <c:orientation val="minMax"/>
          <c:max val="800.0"/>
          <c:min val="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0690944"/>
        <c:crosses val="autoZero"/>
        <c:crossBetween val="between"/>
        <c:majorUnit val="200.0"/>
        <c:minorUnit val="1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20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Stand alone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-0.00609731726442183"/>
                  <c:y val="-0.027058064048781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23675806042683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4058709607317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0733870091464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chemeClr val="accent5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872.0</c:v>
                </c:pt>
                <c:pt idx="1">
                  <c:v>827.0</c:v>
                </c:pt>
                <c:pt idx="2">
                  <c:v>814.0</c:v>
                </c:pt>
                <c:pt idx="3">
                  <c:v>798.0</c:v>
                </c:pt>
                <c:pt idx="4">
                  <c:v>803.7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Pseudo distributed; 2M2R</c:v>
                </c:pt>
              </c:strCache>
            </c:strRef>
          </c:tx>
          <c:spPr>
            <a:ln w="28575" cap="rnd">
              <a:solidFill>
                <a:srgbClr val="92D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0762164658052723"/>
                  <c:y val="-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0.00152432931610545"/>
                  <c:y val="-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0.00609731726442169"/>
                  <c:y val="-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0.00304865863221079"/>
                  <c:y val="-0.054116128097562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00B05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661.0</c:v>
                </c:pt>
                <c:pt idx="1">
                  <c:v>638.7</c:v>
                </c:pt>
                <c:pt idx="2">
                  <c:v>632.0</c:v>
                </c:pt>
                <c:pt idx="3">
                  <c:v>629.7</c:v>
                </c:pt>
                <c:pt idx="4">
                  <c:v>629.7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Pseudo distributed; 4M2R</c:v>
                </c:pt>
              </c:strCache>
            </c:strRef>
          </c:tx>
          <c:spPr>
            <a:ln w="28575" cap="rnd">
              <a:solidFill>
                <a:srgbClr val="FF7E7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FF0000"/>
              </a:solidFill>
              <a:ln w="9525">
                <a:solidFill>
                  <a:srgbClr val="FF2600"/>
                </a:solidFill>
              </a:ln>
              <a:effectLst/>
            </c:spPr>
          </c:marker>
          <c:dLbls>
            <c:dLbl>
              <c:idx val="0"/>
              <c:layout>
                <c:manualLayout>
                  <c:x val="0.0"/>
                  <c:y val="0.033822580060976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-0.00152432931610551"/>
                  <c:y val="0.074409676134148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-0.0060973172644218"/>
                  <c:y val="0.060880644109757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0.0"/>
                  <c:y val="0.047351612085367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>
                <c:manualLayout>
                  <c:x val="-0.00152432931610545"/>
                  <c:y val="0.043969354079269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1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20.0</c:v>
                </c:pt>
                <c:pt idx="1">
                  <c:v>40.0</c:v>
                </c:pt>
                <c:pt idx="2">
                  <c:v>80.0</c:v>
                </c:pt>
                <c:pt idx="3">
                  <c:v>160.0</c:v>
                </c:pt>
                <c:pt idx="4">
                  <c:v>320.0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633.7</c:v>
                </c:pt>
                <c:pt idx="1">
                  <c:v>641.0</c:v>
                </c:pt>
                <c:pt idx="2">
                  <c:v>635.7</c:v>
                </c:pt>
                <c:pt idx="3">
                  <c:v>629.3</c:v>
                </c:pt>
                <c:pt idx="4">
                  <c:v>629.0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00498592"/>
        <c:axId val="2022058064"/>
      </c:lineChart>
      <c:catAx>
        <c:axId val="21004985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2058064"/>
        <c:crosses val="autoZero"/>
        <c:auto val="1"/>
        <c:lblAlgn val="ctr"/>
        <c:lblOffset val="100"/>
        <c:noMultiLvlLbl val="0"/>
      </c:catAx>
      <c:valAx>
        <c:axId val="2022058064"/>
        <c:scaling>
          <c:orientation val="minMax"/>
          <c:max val="900.0"/>
          <c:min val="60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0498592"/>
        <c:crosses val="autoZero"/>
        <c:crossBetween val="between"/>
        <c:majorUnit val="100.0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0256107729513884"/>
          <c:y val="0.87351187044964"/>
          <c:w val="0.944205466148907"/>
          <c:h val="0.1012980573148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5-08-09T13:16:42.054" idx="1">
    <p:pos x="10" y="10"/>
    <p:text>&lt;khanh's comment&gt; add an animations for understandability is better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7" dt="2015-08-09T14:58:18.429" idx="1">
    <p:pos x="10" y="10"/>
    <p:text>add 12Mapper and compare is better i think</p:text>
    <p:extLst>
      <p:ext uri="{C676402C-5697-4E1C-873F-D02D1690AC5C}">
        <p15:threadingInfo xmlns:p15="http://schemas.microsoft.com/office/powerpoint/2012/main" timeZoneBias="420"/>
      </p:ext>
    </p:extLst>
  </p:cm>
  <p:cm authorId="8" dt="2015-08-09T16:02:26.769" idx="1">
    <p:pos x="10" y="106"/>
    <p:text>256MB has 4 MTasks, and 128 has 7 MTasks. So, bigger input for more tasks is needed.</p:text>
    <p:extLst>
      <p:ext uri="{C676402C-5697-4E1C-873F-D02D1690AC5C}">
        <p15:threadingInfo xmlns:p15="http://schemas.microsoft.com/office/powerpoint/2012/main" timeZoneBias="420">
          <p15:parentCm authorId="7" idx="1"/>
        </p15:threadingInfo>
      </p:ext>
    </p:extLst>
  </p:cm>
</p:cmLst>
</file>

<file path=ppt/media/hdphoto1.wdp>
</file>

<file path=ppt/media/image1.tiff>
</file>

<file path=ppt/media/image10.png>
</file>

<file path=ppt/media/image11.png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9490F8-7355-6940-AD10-C73012275816}" type="datetimeFigureOut">
              <a:rPr lang="en-US" smtClean="0"/>
              <a:t>8/24/15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B0976C-BD2E-E24E-960D-4977E16378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62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Anteater</a:t>
            </a:r>
            <a:r>
              <a:rPr lang="en-US" baseline="0" dirty="0" smtClean="0"/>
              <a:t> is so cute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graph grows?</a:t>
            </a:r>
          </a:p>
          <a:p>
            <a:r>
              <a:rPr lang="en-US" baseline="0" dirty="0" smtClean="0"/>
              <a:t>Because 256 split size has just 4 map tasks</a:t>
            </a:r>
          </a:p>
          <a:p>
            <a:r>
              <a:rPr lang="en-US" baseline="0" dirty="0" smtClean="0"/>
              <a:t>It means 2 of 6 mapper will not work.</a:t>
            </a:r>
          </a:p>
          <a:p>
            <a:r>
              <a:rPr lang="en-US" dirty="0" smtClean="0"/>
              <a:t>So</a:t>
            </a:r>
            <a:r>
              <a:rPr lang="en-US" baseline="0" dirty="0" smtClean="0"/>
              <a:t> we need more bigger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9568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Factor value </a:t>
            </a:r>
            <a:r>
              <a:rPr lang="ko-KR" altLang="en-US" baseline="0" dirty="0" smtClean="0"/>
              <a:t>가 </a:t>
            </a:r>
            <a:r>
              <a:rPr lang="en-US" altLang="ko-KR" baseline="0" dirty="0" err="1" smtClean="0"/>
              <a:t>io.sort.mb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1/10</a:t>
            </a:r>
            <a:r>
              <a:rPr lang="ko-KR" altLang="en-US" baseline="0" dirty="0" smtClean="0"/>
              <a:t>임을 말로 설명 </a:t>
            </a:r>
            <a:endParaRPr lang="en-US" dirty="0" smtClean="0"/>
          </a:p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86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08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8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799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54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470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420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97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speech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spoke at the 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Techonomy</a:t>
            </a:r>
            <a:r>
              <a:rPr lang="en-US" sz="1200" b="0" i="0" u="none" strike="no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conference(10’) in Lake Tahoe 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>http://</a:t>
            </a:r>
            <a:r>
              <a:rPr lang="en-US" dirty="0" err="1" smtClean="0"/>
              <a:t>readwrite.com</a:t>
            </a:r>
            <a:r>
              <a:rPr lang="en-US" dirty="0" smtClean="0"/>
              <a:t>/2010/08/04/</a:t>
            </a:r>
            <a:r>
              <a:rPr lang="en-US" dirty="0" err="1" smtClean="0"/>
              <a:t>google_ceo_schmidt_people_arent_ready_for_the_tech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313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[1, p.12] – map &gt; emit</a:t>
            </a:r>
            <a:endParaRPr lang="ko-KR" altLang="en-US" dirty="0" smtClean="0"/>
          </a:p>
          <a:p>
            <a:endParaRPr lang="en-US" dirty="0" smtClean="0"/>
          </a:p>
          <a:p>
            <a:r>
              <a:rPr lang="en-US" dirty="0" smtClean="0"/>
              <a:t>* ADD</a:t>
            </a:r>
            <a:r>
              <a:rPr lang="en-US" baseline="0" dirty="0" smtClean="0"/>
              <a:t> AN ANIMATION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8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2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</a:t>
            </a:r>
            <a:r>
              <a:rPr lang="ko-KR" altLang="en-US" dirty="0" smtClean="0"/>
              <a:t>논문에 써있는 </a:t>
            </a:r>
            <a:r>
              <a:rPr lang="en-US" altLang="ko-KR" dirty="0" smtClean="0"/>
              <a:t>configuration</a:t>
            </a:r>
            <a:r>
              <a:rPr lang="en-US" altLang="ko-KR" baseline="0" dirty="0" smtClean="0"/>
              <a:t> parameter</a:t>
            </a:r>
            <a:r>
              <a:rPr lang="ko-KR" altLang="en-US" baseline="0" dirty="0" smtClean="0"/>
              <a:t> 수 체크</a:t>
            </a:r>
            <a:endParaRPr lang="en-US" dirty="0" smtClean="0"/>
          </a:p>
          <a:p>
            <a:r>
              <a:rPr lang="en-US" dirty="0" smtClean="0"/>
              <a:t>From now on,</a:t>
            </a:r>
            <a:r>
              <a:rPr lang="en-US" baseline="0" dirty="0" smtClean="0"/>
              <a:t> next contents are little a bit technical.</a:t>
            </a:r>
          </a:p>
          <a:p>
            <a:r>
              <a:rPr lang="en-US" baseline="0" dirty="0" smtClean="0"/>
              <a:t>So don’t sleep.</a:t>
            </a:r>
          </a:p>
          <a:p>
            <a:endParaRPr lang="en-US" dirty="0" smtClean="0"/>
          </a:p>
          <a:p>
            <a:r>
              <a:rPr lang="en-US" dirty="0" smtClean="0"/>
              <a:t>Because many programming models which</a:t>
            </a:r>
            <a:r>
              <a:rPr lang="en-US" baseline="0" dirty="0" smtClean="0"/>
              <a:t> uses </a:t>
            </a:r>
            <a:r>
              <a:rPr lang="en-US" dirty="0" smtClean="0"/>
              <a:t>MR</a:t>
            </a:r>
            <a:r>
              <a:rPr lang="en-US" baseline="0" dirty="0" smtClean="0"/>
              <a:t> are generally implemented by managed languages like JAVA or C++</a:t>
            </a:r>
          </a:p>
          <a:p>
            <a:r>
              <a:rPr lang="en-US" baseline="0" dirty="0" smtClean="0"/>
              <a:t>It uses garbage collector and sometimes it make problem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450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want</a:t>
            </a:r>
            <a:r>
              <a:rPr lang="en-US" baseline="0" dirty="0" smtClean="0"/>
              <a:t> to tell you what we are doing now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89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research</a:t>
            </a:r>
            <a:r>
              <a:rPr lang="en-US" baseline="0" dirty="0" smtClean="0"/>
              <a:t> some papers, and there’re some patterns which make an OOM. And we can categorize this patterns into 3 categories.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726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64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just</a:t>
            </a:r>
            <a:r>
              <a:rPr lang="en-US" baseline="0" dirty="0" smtClean="0"/>
              <a:t> running time decrease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B0976C-BD2E-E24E-960D-4977E16378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4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41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06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594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3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26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759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86A40-B3DC-CE45-8ABD-998AD3F62BD7}" type="datetimeFigureOut">
              <a:rPr lang="en-US" smtClean="0"/>
              <a:t>8/24/15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2C2A5-2434-3547-8AC2-F52219C145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chart" Target="../charts/chart4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chart" Target="../charts/chart6.xml"/><Relationship Id="rId7" Type="http://schemas.openxmlformats.org/officeDocument/2006/relationships/comments" Target="../comments/comment2.xm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chart" Target="../charts/char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static.googleusercontent.com/media/research.google.com/ko/archive/mapreduce-osdi04.pdf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36563"/>
            <a:ext cx="7772400" cy="2387600"/>
          </a:xfrm>
        </p:spPr>
        <p:txBody>
          <a:bodyPr/>
          <a:lstStyle/>
          <a:p>
            <a:r>
              <a:rPr lang="en-US" dirty="0" smtClean="0"/>
              <a:t>Hadoop </a:t>
            </a:r>
            <a:r>
              <a:rPr lang="en-US" dirty="0" smtClean="0">
                <a:solidFill>
                  <a:schemeClr val="accent5"/>
                </a:solidFill>
              </a:rPr>
              <a:t>MapReduce</a:t>
            </a: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916238"/>
            <a:ext cx="6858000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to Survive Out-of-Memory Errors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408710" y="5881519"/>
            <a:ext cx="6326579" cy="668727"/>
            <a:chOff x="1901628" y="6203514"/>
            <a:chExt cx="5094839" cy="53853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45282" y="6224688"/>
              <a:ext cx="1695363" cy="437845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901628" y="6203514"/>
              <a:ext cx="1287991" cy="45901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956552" y="6312968"/>
              <a:ext cx="1039915" cy="429077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2658495" y="4032088"/>
            <a:ext cx="35755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Member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Yoonseung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Choi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 	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Soyeong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Park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Faculty Mentor: 	 Prof. Harry Xu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Student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Mentor: 	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Khanh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Nguyen</a:t>
            </a:r>
          </a:p>
        </p:txBody>
      </p:sp>
      <p:sp>
        <p:nvSpPr>
          <p:cNvPr id="8" name="Rectangle 7"/>
          <p:cNvSpPr/>
          <p:nvPr/>
        </p:nvSpPr>
        <p:spPr>
          <a:xfrm>
            <a:off x="1555757" y="3500903"/>
            <a:ext cx="60324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The International Summer Undergraduate Research Fellowship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Two </a:t>
            </a:r>
            <a:r>
              <a:rPr lang="en-US" dirty="0"/>
              <a:t>Categories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86274"/>
          </a:xfrm>
        </p:spPr>
        <p:txBody>
          <a:bodyPr anchor="ctr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Inappropriate Configuration</a:t>
            </a:r>
            <a:r>
              <a:rPr lang="en-US" dirty="0"/>
              <a:t/>
            </a:r>
            <a:br>
              <a:rPr lang="en-US" dirty="0"/>
            </a:br>
            <a:r>
              <a:rPr lang="en-US" sz="2200" dirty="0" smtClean="0"/>
              <a:t> </a:t>
            </a:r>
            <a:r>
              <a:rPr lang="en-US" sz="2400" dirty="0" smtClean="0"/>
              <a:t>Configuration which causes poor performance</a:t>
            </a:r>
            <a:r>
              <a:rPr lang="en-US" dirty="0" smtClean="0"/>
              <a:t> </a:t>
            </a:r>
            <a:br>
              <a:rPr lang="en-US" dirty="0" smtClean="0"/>
            </a:br>
            <a:endParaRPr lang="en-US" sz="3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accent5"/>
                </a:solidFill>
              </a:rPr>
              <a:t>Large Intermediate Results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</a:t>
            </a:r>
            <a:r>
              <a:rPr lang="en-US" sz="2400" dirty="0" smtClean="0"/>
              <a:t>Temporary </a:t>
            </a:r>
            <a:r>
              <a:rPr lang="en-US" sz="2400" dirty="0"/>
              <a:t>data </a:t>
            </a:r>
            <a:r>
              <a:rPr lang="en-US" sz="2400" dirty="0" smtClean="0"/>
              <a:t>structure grows too large</a:t>
            </a:r>
            <a:endParaRPr lang="ko-KR" altLang="en-US" dirty="0" smtClean="0"/>
          </a:p>
          <a:p>
            <a:pPr marL="0" indent="0">
              <a:buNone/>
            </a:pPr>
            <a:endParaRPr lang="en-US" sz="2200" dirty="0"/>
          </a:p>
        </p:txBody>
      </p:sp>
      <p:sp>
        <p:nvSpPr>
          <p:cNvPr id="4" name="Rectangle 3"/>
          <p:cNvSpPr/>
          <p:nvPr/>
        </p:nvSpPr>
        <p:spPr>
          <a:xfrm>
            <a:off x="2316274" y="6568601"/>
            <a:ext cx="6963650" cy="2756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[3]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Lijie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Xu, “An Empirical study on real-world OOM cases in MapReduce jobs,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Chinese Academy of Sciences.</a:t>
            </a:r>
          </a:p>
        </p:txBody>
      </p:sp>
    </p:spTree>
    <p:extLst>
      <p:ext uri="{BB962C8B-B14F-4D97-AF65-F5344CB8AC3E}">
        <p14:creationId xmlns:p14="http://schemas.microsoft.com/office/powerpoint/2010/main" val="2137390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Operation test </a:t>
            </a:r>
            <a:r>
              <a:rPr lang="en-US" dirty="0" smtClean="0">
                <a:solidFill>
                  <a:schemeClr val="accent5"/>
                </a:solidFill>
              </a:rPr>
              <a:t>environments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Standalone &amp; Pseudo-distributed mode </a:t>
            </a:r>
            <a:r>
              <a:rPr lang="en-US" dirty="0"/>
              <a:t/>
            </a:r>
            <a:br>
              <a:rPr lang="en-US" dirty="0"/>
            </a:br>
            <a:r>
              <a:rPr lang="en-US" sz="2400" dirty="0" smtClean="0"/>
              <a:t>- 	‘14 MacBook Pro, </a:t>
            </a:r>
            <a:r>
              <a:rPr lang="en-US" sz="2400" dirty="0"/>
              <a:t>2.8 GHz Intel Core i5</a:t>
            </a:r>
            <a:br>
              <a:rPr lang="en-US" sz="2400" dirty="0"/>
            </a:br>
            <a:r>
              <a:rPr lang="en-US" sz="2400" dirty="0" smtClean="0"/>
              <a:t>  	</a:t>
            </a:r>
            <a:r>
              <a:rPr lang="de-DE" sz="2400" dirty="0" smtClean="0"/>
              <a:t>8GB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500GB HDD</a:t>
            </a:r>
            <a:br>
              <a:rPr lang="en-US" sz="2400" dirty="0" smtClean="0"/>
            </a:b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2400" dirty="0" smtClean="0"/>
              <a:t>- </a:t>
            </a:r>
            <a:r>
              <a:rPr lang="en-US" sz="2400" dirty="0"/>
              <a:t>	</a:t>
            </a:r>
            <a:r>
              <a:rPr lang="en-US" sz="2400" dirty="0" smtClean="0"/>
              <a:t>‘12 </a:t>
            </a:r>
            <a:r>
              <a:rPr lang="en-US" sz="2400" dirty="0"/>
              <a:t>MacBook </a:t>
            </a:r>
            <a:r>
              <a:rPr lang="en-US" sz="2400" dirty="0" smtClean="0"/>
              <a:t>Air 1.4, </a:t>
            </a:r>
            <a:r>
              <a:rPr lang="en-US" sz="2400" dirty="0"/>
              <a:t>GHz Intel Core i5</a:t>
            </a:r>
            <a:br>
              <a:rPr lang="en-US" sz="2400" dirty="0"/>
            </a:br>
            <a:r>
              <a:rPr lang="en-US" sz="2400" dirty="0"/>
              <a:t>  	</a:t>
            </a:r>
            <a:r>
              <a:rPr lang="de-DE" sz="2400" dirty="0"/>
              <a:t>4</a:t>
            </a:r>
            <a:r>
              <a:rPr lang="de-DE" sz="2400" dirty="0" smtClean="0"/>
              <a:t>GB </a:t>
            </a:r>
            <a:r>
              <a:rPr lang="de-DE" sz="2400" dirty="0"/>
              <a:t>1600 MHz </a:t>
            </a:r>
            <a:r>
              <a:rPr lang="de-DE" sz="2400" dirty="0" smtClean="0"/>
              <a:t>DDR3, </a:t>
            </a:r>
            <a:r>
              <a:rPr lang="en-US" sz="2400" dirty="0" smtClean="0"/>
              <a:t>256GB HDD</a:t>
            </a:r>
            <a:br>
              <a:rPr lang="en-US" sz="2400" dirty="0" smtClean="0"/>
            </a:br>
            <a:endParaRPr lang="en-US" sz="1600" dirty="0" smtClean="0"/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Fully-distributed mode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dirty="0" smtClean="0"/>
              <a:t>- 	Raspberry Pi 2 Model B (3 nodes)</a:t>
            </a:r>
            <a:br>
              <a:rPr lang="en-US" sz="2400" dirty="0" smtClean="0"/>
            </a:br>
            <a:r>
              <a:rPr lang="en-US" sz="2400" dirty="0" smtClean="0"/>
              <a:t>	A quad-core </a:t>
            </a:r>
            <a:r>
              <a:rPr lang="en-US" sz="2400" dirty="0"/>
              <a:t>ARM Cortex-A7 </a:t>
            </a:r>
            <a:r>
              <a:rPr lang="en-US" sz="2400" dirty="0" smtClean="0"/>
              <a:t>CPU (1Ghz Overclock)</a:t>
            </a:r>
            <a:br>
              <a:rPr lang="en-US" sz="2400" dirty="0" smtClean="0"/>
            </a:br>
            <a:r>
              <a:rPr lang="en-US" sz="2400" dirty="0" smtClean="0"/>
              <a:t>	</a:t>
            </a:r>
            <a:r>
              <a:rPr lang="en-US" sz="2400" dirty="0"/>
              <a:t>1GB </a:t>
            </a:r>
            <a:r>
              <a:rPr lang="en-US" sz="2400" dirty="0" smtClean="0"/>
              <a:t>500MHz SDRAM, 64GB HDD, 100Mbps Ethernet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362756" y="6532698"/>
            <a:ext cx="6418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‘14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 2.8,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GHz Intel Core i5,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r>
              <a:rPr lang="de-DE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GB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1600 MHz DDR3,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500GB SSD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users profiles </a:t>
            </a:r>
            <a:r>
              <a:rPr lang="en-US" sz="2000" dirty="0" smtClean="0">
                <a:solidFill>
                  <a:schemeClr val="accent5"/>
                </a:solidFill>
              </a:rPr>
              <a:t>(1GB)</a:t>
            </a:r>
            <a:endParaRPr lang="en-US" sz="2000" dirty="0">
              <a:solidFill>
                <a:schemeClr val="accent5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221470480"/>
              </p:ext>
            </p:extLst>
          </p:nvPr>
        </p:nvGraphicFramePr>
        <p:xfrm>
          <a:off x="446314" y="1837111"/>
          <a:ext cx="3961696" cy="35297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00710" y="1712777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1649624770"/>
              </p:ext>
            </p:extLst>
          </p:nvPr>
        </p:nvGraphicFramePr>
        <p:xfrm>
          <a:off x="4915090" y="1837111"/>
          <a:ext cx="3835542" cy="352972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Rectangle 2"/>
          <p:cNvSpPr/>
          <p:nvPr/>
        </p:nvSpPr>
        <p:spPr>
          <a:xfrm>
            <a:off x="5199421" y="5358920"/>
            <a:ext cx="34982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Distributed </a:t>
            </a:r>
            <a:r>
              <a:rPr lang="en-US" sz="20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grep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 Reducer)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23549" y="5364597"/>
            <a:ext cx="38844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Standard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deviation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of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users’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age 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430341" y="4905513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857943" y="1710199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096785" y="4905513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427041" y="6238806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648562" y="6235086"/>
            <a:ext cx="612755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823759" y="6235086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130143" y="6035031"/>
            <a:ext cx="1359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tandalone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3419940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(2Mapper 2Reducer)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581065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(4Mapper </a:t>
            </a:r>
            <a:r>
              <a:rPr lang="en-US" dirty="0"/>
              <a:t>4</a:t>
            </a:r>
            <a:r>
              <a:rPr lang="en-US" dirty="0" smtClean="0"/>
              <a:t>Reducer)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7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631227" y="5149551"/>
            <a:ext cx="271099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                  </a:t>
            </a:r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4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80187" y="6528864"/>
            <a:ext cx="63720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SSD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(8.5GB)</a:t>
            </a:r>
            <a:endParaRPr lang="en-US" sz="2000" dirty="0">
              <a:solidFill>
                <a:schemeClr val="accent5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240303276"/>
              </p:ext>
            </p:extLst>
          </p:nvPr>
        </p:nvGraphicFramePr>
        <p:xfrm>
          <a:off x="413658" y="1537252"/>
          <a:ext cx="3903896" cy="36985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Rectangle 2"/>
          <p:cNvSpPr/>
          <p:nvPr/>
        </p:nvSpPr>
        <p:spPr>
          <a:xfrm>
            <a:off x="1205228" y="5187375"/>
            <a:ext cx="256942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Standard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deviation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of </a:t>
            </a:r>
          </a:p>
          <a:p>
            <a:pPr algn="ct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comment’s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length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176631" y="5182109"/>
            <a:ext cx="180260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tabLst>
                <a:tab pos="5800725" algn="l"/>
              </a:tabLst>
            </a:pP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Count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Min </a:t>
            </a:r>
            <a:endParaRPr lang="ko-KR" altLang="en-US" sz="20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>
              <a:tabLst>
                <a:tab pos="5800725" algn="l"/>
              </a:tabLst>
            </a:pP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Max value </a:t>
            </a:r>
          </a:p>
        </p:txBody>
      </p:sp>
      <p:cxnSp>
        <p:nvCxnSpPr>
          <p:cNvPr id="14" name="Straight Connector 13"/>
          <p:cNvCxnSpPr/>
          <p:nvPr/>
        </p:nvCxnSpPr>
        <p:spPr>
          <a:xfrm>
            <a:off x="427041" y="6238806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2648562" y="6235086"/>
            <a:ext cx="612755" cy="0"/>
          </a:xfrm>
          <a:prstGeom prst="line">
            <a:avLst/>
          </a:prstGeom>
          <a:ln w="762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5823759" y="6235086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130143" y="6035031"/>
            <a:ext cx="13597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tandalone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3419940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(2Mapper 2Reducer)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81065" y="5931067"/>
            <a:ext cx="216956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smtClean="0"/>
              <a:t>Pseudo-distributed</a:t>
            </a:r>
          </a:p>
          <a:p>
            <a:pPr algn="ctr"/>
            <a:r>
              <a:rPr lang="en-US" dirty="0" smtClean="0"/>
              <a:t>(4Mapper </a:t>
            </a:r>
            <a:r>
              <a:rPr lang="en-US" dirty="0"/>
              <a:t>4</a:t>
            </a:r>
            <a:r>
              <a:rPr lang="en-US" dirty="0" smtClean="0"/>
              <a:t>Reducer)</a:t>
            </a:r>
            <a:endParaRPr lang="en-US" dirty="0"/>
          </a:p>
        </p:txBody>
      </p:sp>
      <p:graphicFrame>
        <p:nvGraphicFramePr>
          <p:cNvPr id="20" name="Chart 19"/>
          <p:cNvGraphicFramePr/>
          <p:nvPr>
            <p:extLst>
              <p:ext uri="{D42A27DB-BD31-4B8C-83A1-F6EECF244321}">
                <p14:modId xmlns:p14="http://schemas.microsoft.com/office/powerpoint/2010/main" val="1883940517"/>
              </p:ext>
            </p:extLst>
          </p:nvPr>
        </p:nvGraphicFramePr>
        <p:xfrm>
          <a:off x="4839504" y="1983528"/>
          <a:ext cx="3924513" cy="3276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Rectangle 6"/>
          <p:cNvSpPr/>
          <p:nvPr/>
        </p:nvSpPr>
        <p:spPr>
          <a:xfrm>
            <a:off x="935608" y="5141208"/>
            <a:ext cx="305724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                     </a:t>
            </a:r>
            <a:r>
              <a:rPr lang="en-US" sz="4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4000" dirty="0"/>
          </a:p>
        </p:txBody>
      </p:sp>
      <p:sp>
        <p:nvSpPr>
          <p:cNvPr id="22" name="Rectangle 21"/>
          <p:cNvSpPr/>
          <p:nvPr/>
        </p:nvSpPr>
        <p:spPr>
          <a:xfrm>
            <a:off x="8430341" y="4827810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044269" y="4827810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00710" y="1712777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845166" y="1710600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74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Split size </a:t>
            </a:r>
            <a:r>
              <a:rPr lang="en-US" dirty="0" smtClean="0"/>
              <a:t>variation </a:t>
            </a:r>
            <a:r>
              <a:rPr lang="en-US" sz="3600" dirty="0" smtClean="0"/>
              <a:t>[Fully-distributed]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628650" y="1280551"/>
            <a:ext cx="9108017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/>
              <a:t>Input: </a:t>
            </a:r>
            <a:r>
              <a:rPr lang="en-US" sz="2300" dirty="0" err="1"/>
              <a:t>StackOverflow’s</a:t>
            </a:r>
            <a:r>
              <a:rPr lang="en-US" sz="2300" dirty="0"/>
              <a:t> users profiles </a:t>
            </a:r>
            <a:r>
              <a:rPr lang="en-US" sz="2000" dirty="0">
                <a:solidFill>
                  <a:schemeClr val="accent5"/>
                </a:solidFill>
              </a:rPr>
              <a:t>(</a:t>
            </a:r>
            <a:r>
              <a:rPr lang="en-US" sz="2000" dirty="0" smtClean="0">
                <a:solidFill>
                  <a:schemeClr val="accent5"/>
                </a:solidFill>
              </a:rPr>
              <a:t>1GB)</a:t>
            </a:r>
            <a:endParaRPr lang="en-US" sz="2300" spc="-150" dirty="0" smtClean="0"/>
          </a:p>
        </p:txBody>
      </p:sp>
      <p:graphicFrame>
        <p:nvGraphicFramePr>
          <p:cNvPr id="19" name="Chart 18"/>
          <p:cNvGraphicFramePr/>
          <p:nvPr>
            <p:extLst>
              <p:ext uri="{D42A27DB-BD31-4B8C-83A1-F6EECF244321}">
                <p14:modId xmlns:p14="http://schemas.microsoft.com/office/powerpoint/2010/main" val="518570361"/>
              </p:ext>
            </p:extLst>
          </p:nvPr>
        </p:nvGraphicFramePr>
        <p:xfrm>
          <a:off x="465951" y="2072442"/>
          <a:ext cx="3794343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TextBox 22"/>
          <p:cNvSpPr txBox="1"/>
          <p:nvPr/>
        </p:nvSpPr>
        <p:spPr>
          <a:xfrm>
            <a:off x="901924" y="6273225"/>
            <a:ext cx="7340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4714875" algn="l"/>
              </a:tabLst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Raspberry Pi 2 Model B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(3 nodes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)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quad-core ARM Cortex-A7 CPU (1Ghz Overclock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1GB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500MHz SDRAM, 64GB HDD, 100Mbps Ethernet</a:t>
            </a:r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8123568"/>
              </p:ext>
            </p:extLst>
          </p:nvPr>
        </p:nvGraphicFramePr>
        <p:xfrm>
          <a:off x="1742662" y="7457083"/>
          <a:ext cx="5658676" cy="2407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6828"/>
                <a:gridCol w="1187962"/>
                <a:gridCol w="1187962"/>
                <a:gridCol w="1187962"/>
                <a:gridCol w="1187962"/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800MHz</a:t>
                      </a:r>
                    </a:p>
                    <a:p>
                      <a:pPr algn="ctr"/>
                      <a:r>
                        <a:rPr lang="en-US" sz="1600" dirty="0" smtClean="0">
                          <a:solidFill>
                            <a:schemeClr val="bg1"/>
                          </a:solidFill>
                        </a:rPr>
                        <a:t>(6M6R)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32MB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64MB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128MB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256MB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50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1st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8m28s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10m0s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12m46s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2nd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8m35s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8m44s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9m58s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12m14s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bg1"/>
                          </a:solidFill>
                        </a:rPr>
                        <a:t>3rd</a:t>
                      </a:r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8m33s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8m59s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10m13s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bg1"/>
                          </a:solidFill>
                        </a:rPr>
                        <a:t>13m38s</a:t>
                      </a:r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214155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.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8m32s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8m45s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10m4s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12m53s</a:t>
                      </a:r>
                      <a:endParaRPr lang="en-US" sz="24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pSp>
        <p:nvGrpSpPr>
          <p:cNvPr id="24" name="Group 23"/>
          <p:cNvGrpSpPr/>
          <p:nvPr/>
        </p:nvGrpSpPr>
        <p:grpSpPr>
          <a:xfrm>
            <a:off x="7755043" y="7141274"/>
            <a:ext cx="2533319" cy="3713552"/>
            <a:chOff x="7755043" y="6944053"/>
            <a:chExt cx="2533319" cy="3713552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6944053"/>
              <a:ext cx="815285" cy="815285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5" y="8235761"/>
              <a:ext cx="815285" cy="815285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330634" y="9527463"/>
              <a:ext cx="815285" cy="815285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6106" y="8403205"/>
              <a:ext cx="529244" cy="480391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9249230" y="7704866"/>
              <a:ext cx="9780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[master</a:t>
              </a:r>
              <a:r>
                <a:rPr lang="en-US" altLang="ko-KR" dirty="0" smtClean="0"/>
                <a:t>]</a:t>
              </a:r>
              <a:endParaRPr lang="en-US" dirty="0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188189" y="8996571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worker1]</a:t>
              </a:r>
              <a:endParaRPr lang="en-US" dirty="0" smtClean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188189" y="10288273"/>
              <a:ext cx="11001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[</a:t>
              </a:r>
              <a:r>
                <a:rPr lang="en-US" smtClean="0"/>
                <a:t>worker2]</a:t>
              </a:r>
              <a:endParaRPr lang="en-US" dirty="0" smtClean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V="1">
              <a:off x="8515350" y="7351696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8515350" y="8643401"/>
              <a:ext cx="815285" cy="3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8515350" y="8643401"/>
              <a:ext cx="815284" cy="1291705"/>
            </a:xfrm>
            <a:prstGeom prst="straightConnector1">
              <a:avLst/>
            </a:prstGeom>
            <a:ln w="38100">
              <a:solidFill>
                <a:schemeClr val="tx1">
                  <a:lumMod val="50000"/>
                  <a:lumOff val="5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7755043" y="9573516"/>
              <a:ext cx="10654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100Mbps</a:t>
              </a:r>
            </a:p>
            <a:p>
              <a:pPr algn="ctr"/>
              <a:r>
                <a:rPr lang="en-US" dirty="0"/>
                <a:t>E</a:t>
              </a:r>
              <a:r>
                <a:rPr lang="en-US" dirty="0" smtClean="0"/>
                <a:t>thernet</a:t>
              </a:r>
              <a:endParaRPr lang="en-US" dirty="0"/>
            </a:p>
          </p:txBody>
        </p:sp>
        <p:cxnSp>
          <p:nvCxnSpPr>
            <p:cNvPr id="37" name="Curved Connector 36"/>
            <p:cNvCxnSpPr/>
            <p:nvPr/>
          </p:nvCxnSpPr>
          <p:spPr>
            <a:xfrm rot="5400000" flipH="1" flipV="1">
              <a:off x="8349353" y="9147020"/>
              <a:ext cx="357405" cy="331245"/>
            </a:xfrm>
            <a:prstGeom prst="curved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34" name="Chart 33"/>
          <p:cNvGraphicFramePr/>
          <p:nvPr>
            <p:extLst>
              <p:ext uri="{D42A27DB-BD31-4B8C-83A1-F6EECF244321}">
                <p14:modId xmlns:p14="http://schemas.microsoft.com/office/powerpoint/2010/main" val="640860824"/>
              </p:ext>
            </p:extLst>
          </p:nvPr>
        </p:nvGraphicFramePr>
        <p:xfrm>
          <a:off x="4939290" y="2072442"/>
          <a:ext cx="3754388" cy="40268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38" name="Rectangle 37"/>
          <p:cNvSpPr/>
          <p:nvPr/>
        </p:nvSpPr>
        <p:spPr>
          <a:xfrm>
            <a:off x="5078060" y="5328703"/>
            <a:ext cx="349826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Distributed </a:t>
            </a:r>
            <a:r>
              <a:rPr lang="en-US" sz="20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grep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(no Reducer)</a:t>
            </a:r>
            <a:r>
              <a:rPr lang="en-US" sz="20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71597" y="5317381"/>
            <a:ext cx="449475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 average </a:t>
            </a:r>
            <a:r>
              <a:rPr lang="en-US" sz="2000" b="1">
                <a:solidFill>
                  <a:schemeClr val="tx1">
                    <a:lumMod val="50000"/>
                    <a:lumOff val="50000"/>
                  </a:schemeClr>
                </a:solidFill>
              </a:rPr>
              <a:t>users’ age based on </a:t>
            </a:r>
            <a:r>
              <a:rPr lang="en-US" sz="2000" b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countries ]</a:t>
            </a:r>
            <a:endParaRPr lang="en-US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1803080" y="6044010"/>
            <a:ext cx="61275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506182" y="5840235"/>
            <a:ext cx="1202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6 Mapper</a:t>
            </a:r>
            <a:endParaRPr lang="en-US" sz="2000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4976185" y="6044010"/>
            <a:ext cx="612755" cy="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679287" y="5840235"/>
            <a:ext cx="13324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12 Mapper</a:t>
            </a:r>
            <a:endParaRPr lang="en-US" sz="2000" dirty="0"/>
          </a:p>
        </p:txBody>
      </p:sp>
      <p:sp>
        <p:nvSpPr>
          <p:cNvPr id="46" name="Rectangle 45"/>
          <p:cNvSpPr/>
          <p:nvPr/>
        </p:nvSpPr>
        <p:spPr>
          <a:xfrm>
            <a:off x="8471906" y="4924794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4014834" y="4924794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359145" y="1962158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4815475" y="1959981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130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accent5"/>
                </a:solidFill>
              </a:rPr>
              <a:t>io.sort.mb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 smtClean="0"/>
              <a:t>variation </a:t>
            </a:r>
            <a:r>
              <a:rPr lang="en-US" sz="3600" dirty="0" smtClean="0"/>
              <a:t>[Single node]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7903" y="6367052"/>
            <a:ext cx="71663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‘12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MacBook Air 1.4, GHz Intel Core i5, </a:t>
            </a:r>
            <a:r>
              <a:rPr lang="de-DE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4GB 1600 MHz DDR3,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256GB SSD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8650" y="1277199"/>
            <a:ext cx="910801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dirty="0" smtClean="0"/>
              <a:t>Input: </a:t>
            </a:r>
            <a:r>
              <a:rPr lang="en-US" sz="2300" dirty="0" err="1" smtClean="0"/>
              <a:t>StackOverflow’s</a:t>
            </a:r>
            <a:r>
              <a:rPr lang="en-US" sz="2300" dirty="0" smtClean="0"/>
              <a:t> Comments </a:t>
            </a:r>
            <a:r>
              <a:rPr lang="en-US" sz="2000" dirty="0" smtClean="0">
                <a:solidFill>
                  <a:schemeClr val="accent5"/>
                </a:solidFill>
              </a:rPr>
              <a:t>(8.5GB</a:t>
            </a:r>
            <a:r>
              <a:rPr lang="en-US" sz="2000" dirty="0">
                <a:solidFill>
                  <a:schemeClr val="accent5"/>
                </a:solidFill>
              </a:rPr>
              <a:t>)</a:t>
            </a:r>
          </a:p>
          <a:p>
            <a:r>
              <a:rPr lang="en-US" sz="2300" dirty="0"/>
              <a:t>Test program: </a:t>
            </a:r>
            <a:r>
              <a:rPr lang="en-US" sz="2300" dirty="0" smtClean="0"/>
              <a:t>Standard deviation of comment’s text length</a:t>
            </a:r>
            <a:endParaRPr lang="en-US" dirty="0">
              <a:solidFill>
                <a:srgbClr val="0070C0"/>
              </a:solidFill>
            </a:endParaRPr>
          </a:p>
        </p:txBody>
      </p:sp>
      <p:graphicFrame>
        <p:nvGraphicFramePr>
          <p:cNvPr id="6" name="Chart 5"/>
          <p:cNvGraphicFramePr/>
          <p:nvPr>
            <p:extLst>
              <p:ext uri="{D42A27DB-BD31-4B8C-83A1-F6EECF244321}">
                <p14:modId xmlns:p14="http://schemas.microsoft.com/office/powerpoint/2010/main" val="1490143335"/>
              </p:ext>
            </p:extLst>
          </p:nvPr>
        </p:nvGraphicFramePr>
        <p:xfrm>
          <a:off x="419100" y="2235200"/>
          <a:ext cx="8331533" cy="40333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Rectangle 7"/>
          <p:cNvSpPr/>
          <p:nvPr/>
        </p:nvSpPr>
        <p:spPr>
          <a:xfrm>
            <a:off x="8158521" y="5312721"/>
            <a:ext cx="7136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(MB)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59145" y="1962158"/>
            <a:ext cx="6848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(sec)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85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699" y="3429000"/>
            <a:ext cx="9169400" cy="3429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43" y="1690689"/>
            <a:ext cx="7886700" cy="130110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i="1" dirty="0" smtClean="0"/>
              <a:t>I am working </a:t>
            </a:r>
            <a:r>
              <a:rPr lang="en-US" sz="2400" i="1" dirty="0"/>
              <a:t>well with small datasets like 200-500MB. </a:t>
            </a:r>
            <a:br>
              <a:rPr lang="en-US" sz="2400" i="1" dirty="0"/>
            </a:br>
            <a:r>
              <a:rPr lang="en-US" sz="2400" i="1" dirty="0" smtClean="0"/>
              <a:t>But </a:t>
            </a:r>
            <a:r>
              <a:rPr lang="en-US" sz="2400" i="1" dirty="0"/>
              <a:t>for datasets above </a:t>
            </a:r>
            <a:r>
              <a:rPr lang="en-US" sz="2400" i="1" dirty="0" smtClean="0"/>
              <a:t>1GB, </a:t>
            </a:r>
            <a:r>
              <a:rPr lang="en-US" sz="2400" i="1" dirty="0">
                <a:solidFill>
                  <a:schemeClr val="accent5"/>
                </a:solidFill>
              </a:rPr>
              <a:t>I am getting an error </a:t>
            </a:r>
            <a:r>
              <a:rPr lang="en-US" sz="2400" i="1" dirty="0"/>
              <a:t>like this:</a:t>
            </a:r>
            <a:endParaRPr lang="en-US" sz="2400" i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696628" y="4024400"/>
            <a:ext cx="3443572" cy="348601"/>
          </a:xfrm>
          <a:prstGeom prst="rect">
            <a:avLst/>
          </a:prstGeom>
          <a:noFill/>
          <a:ln w="76200">
            <a:solidFill>
              <a:srgbClr val="FF2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602622" y="3071897"/>
            <a:ext cx="854137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* http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stackoverflow.com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/questions/23042829/getting-java-heap-space-error-while-running-a-mapreduce-code-for-large-dataset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2. Large </a:t>
            </a:r>
            <a:r>
              <a:rPr lang="en-US" dirty="0"/>
              <a:t>Intermediate </a:t>
            </a:r>
            <a:r>
              <a:rPr lang="en-US" dirty="0" smtClean="0"/>
              <a:t>Results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1045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/>
          <p:nvPr/>
        </p:nvCxnSpPr>
        <p:spPr>
          <a:xfrm>
            <a:off x="5323983" y="3429000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</a:t>
            </a:r>
            <a:r>
              <a:rPr lang="ko-KR" alt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Investigation</a:t>
            </a:r>
            <a:endParaRPr lang="en-US" dirty="0"/>
          </a:p>
        </p:txBody>
      </p:sp>
      <p:cxnSp>
        <p:nvCxnSpPr>
          <p:cNvPr id="5" name="Straight Arrow Connector 4"/>
          <p:cNvCxnSpPr>
            <a:stCxn id="13" idx="3"/>
            <a:endCxn id="17" idx="2"/>
          </p:cNvCxnSpPr>
          <p:nvPr/>
        </p:nvCxnSpPr>
        <p:spPr>
          <a:xfrm>
            <a:off x="2709158" y="3428999"/>
            <a:ext cx="1110859" cy="0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dirty="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5365" y="5668646"/>
            <a:ext cx="1252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err="1" smtClean="0"/>
              <a:t>Splited</a:t>
            </a:r>
            <a:endParaRPr lang="en-US" sz="2000" b="1" dirty="0" smtClean="0"/>
          </a:p>
          <a:p>
            <a:pPr algn="ctr"/>
            <a:r>
              <a:rPr lang="en-US" sz="2000" b="1" dirty="0" smtClean="0"/>
              <a:t>Input files</a:t>
            </a:r>
            <a:endParaRPr lang="en-US" sz="2000" b="1" dirty="0"/>
          </a:p>
        </p:txBody>
      </p:sp>
      <p:cxnSp>
        <p:nvCxnSpPr>
          <p:cNvPr id="8" name="Curved Connector 7"/>
          <p:cNvCxnSpPr/>
          <p:nvPr/>
        </p:nvCxnSpPr>
        <p:spPr>
          <a:xfrm rot="5400000" flipH="1" flipV="1">
            <a:off x="1361372" y="4862884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1426947" y="2290704"/>
            <a:ext cx="1282212" cy="2276591"/>
            <a:chOff x="3930893" y="2105958"/>
            <a:chExt cx="1282212" cy="2842845"/>
          </a:xfrm>
        </p:grpSpPr>
        <p:sp>
          <p:nvSpPr>
            <p:cNvPr id="11" name="Rectangle 10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3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Task 5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820017" y="2691570"/>
            <a:ext cx="1503966" cy="1474857"/>
            <a:chOff x="2372810" y="2963119"/>
            <a:chExt cx="1794076" cy="1759352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561073" y="3286684"/>
              <a:ext cx="1409043" cy="1151292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2372810" y="2963119"/>
              <a:ext cx="1794076" cy="1759352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607469" y="2143432"/>
            <a:ext cx="1968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Mapper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/>
              <a:t>k</a:t>
            </a:r>
            <a:r>
              <a:rPr lang="en-US" sz="2000" b="1" dirty="0" smtClean="0"/>
              <a:t>ey/value 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975365" y="2290704"/>
            <a:ext cx="0" cy="23136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315488" y="3060130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b="1" dirty="0" smtClean="0"/>
              <a:t>1.3</a:t>
            </a:r>
            <a:endParaRPr lang="ko-KR" altLang="en-US" sz="2400" b="1" dirty="0" smtClean="0"/>
          </a:p>
          <a:p>
            <a:pPr algn="r"/>
            <a:r>
              <a:rPr lang="en-US" sz="2400" b="1" dirty="0" smtClean="0"/>
              <a:t>GB</a:t>
            </a:r>
            <a:endParaRPr lang="en-US" sz="2400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</p:spTree>
    <p:extLst>
      <p:ext uri="{BB962C8B-B14F-4D97-AF65-F5344CB8AC3E}">
        <p14:creationId xmlns:p14="http://schemas.microsoft.com/office/powerpoint/2010/main" val="1124016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7" grpId="0"/>
      <p:bldP spid="48" grpId="0"/>
      <p:bldP spid="48" grpId="1"/>
      <p:bldP spid="49" grpId="0"/>
      <p:bldP spid="5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Arrow Connector 34"/>
          <p:cNvCxnSpPr>
            <a:stCxn id="17" idx="6"/>
          </p:cNvCxnSpPr>
          <p:nvPr/>
        </p:nvCxnSpPr>
        <p:spPr>
          <a:xfrm>
            <a:off x="5323983" y="3428999"/>
            <a:ext cx="1110859" cy="1"/>
          </a:xfrm>
          <a:prstGeom prst="straightConnector1">
            <a:avLst/>
          </a:prstGeom>
          <a:ln w="101600">
            <a:solidFill>
              <a:schemeClr val="tx1">
                <a:lumMod val="50000"/>
                <a:lumOff val="50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  <a:r>
              <a:rPr lang="ko-KR" altLang="en-US" dirty="0"/>
              <a:t> </a:t>
            </a:r>
            <a:r>
              <a:rPr lang="en-US" dirty="0">
                <a:solidFill>
                  <a:schemeClr val="accent5"/>
                </a:solidFill>
              </a:rPr>
              <a:t>Investigation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830652" y="5343182"/>
            <a:ext cx="2813785" cy="152892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smtClean="0">
                <a:solidFill>
                  <a:sysClr val="windowText" lastClr="000000"/>
                </a:solidFill>
              </a:rPr>
              <a:t>JAVA HEAP</a:t>
            </a:r>
            <a:r>
              <a:rPr lang="en-US" sz="2400" dirty="0">
                <a:solidFill>
                  <a:sysClr val="windowText" lastClr="000000"/>
                </a:solidFill>
              </a:rPr>
              <a:t> </a:t>
            </a:r>
            <a:r>
              <a:rPr lang="en-US" sz="2400" smtClean="0">
                <a:solidFill>
                  <a:sysClr val="windowText" lastClr="000000"/>
                </a:solidFill>
              </a:rPr>
              <a:t>SPACE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820017" y="2691570"/>
            <a:ext cx="1503966" cy="1474857"/>
            <a:chOff x="3820017" y="2691570"/>
            <a:chExt cx="1503966" cy="147485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40210" y="2934806"/>
              <a:ext cx="1062018" cy="988385"/>
            </a:xfrm>
            <a:prstGeom prst="rect">
              <a:avLst/>
            </a:prstGeom>
          </p:spPr>
        </p:pic>
        <p:sp>
          <p:nvSpPr>
            <p:cNvPr id="17" name="Oval 16"/>
            <p:cNvSpPr/>
            <p:nvPr/>
          </p:nvSpPr>
          <p:spPr>
            <a:xfrm>
              <a:off x="3820017" y="2691570"/>
              <a:ext cx="1503966" cy="147485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434842" y="2290704"/>
            <a:ext cx="1282211" cy="4077492"/>
            <a:chOff x="3930893" y="2105958"/>
            <a:chExt cx="1282212" cy="2842845"/>
          </a:xfrm>
        </p:grpSpPr>
        <p:sp>
          <p:nvSpPr>
            <p:cNvPr id="20" name="Rectangle 19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[K, V]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30893" y="4380234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1016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ysClr val="windowText" lastClr="000000"/>
                  </a:solidFill>
                </a:rPr>
                <a:t>[K, V]</a:t>
              </a: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3566617" y="2150454"/>
            <a:ext cx="20092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 Reducer</a:t>
            </a:r>
            <a:endParaRPr lang="en-US" sz="2800" dirty="0"/>
          </a:p>
        </p:txBody>
      </p:sp>
      <p:sp>
        <p:nvSpPr>
          <p:cNvPr id="36" name="TextBox 35"/>
          <p:cNvSpPr txBox="1"/>
          <p:nvPr/>
        </p:nvSpPr>
        <p:spPr>
          <a:xfrm>
            <a:off x="3160739" y="4558419"/>
            <a:ext cx="18332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 smtClean="0"/>
              <a:t>Intermediate</a:t>
            </a:r>
          </a:p>
          <a:p>
            <a:pPr algn="r"/>
            <a:r>
              <a:rPr lang="en-US" sz="2000" b="1" dirty="0"/>
              <a:t>k</a:t>
            </a:r>
            <a:r>
              <a:rPr lang="en-US" sz="2000" b="1" dirty="0" smtClean="0"/>
              <a:t>ey/value </a:t>
            </a:r>
            <a:r>
              <a:rPr lang="en-US" sz="2000" b="1" dirty="0" smtClean="0"/>
              <a:t>pairs</a:t>
            </a:r>
            <a:endParaRPr lang="en-US" sz="2000" b="1" dirty="0"/>
          </a:p>
        </p:txBody>
      </p:sp>
      <p:cxnSp>
        <p:nvCxnSpPr>
          <p:cNvPr id="37" name="Curved Connector 36"/>
          <p:cNvCxnSpPr/>
          <p:nvPr/>
        </p:nvCxnSpPr>
        <p:spPr>
          <a:xfrm flipV="1">
            <a:off x="5116107" y="4232955"/>
            <a:ext cx="1036629" cy="64612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8168634" y="2290704"/>
            <a:ext cx="0" cy="4085828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8270984" y="3826393"/>
            <a:ext cx="64633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 smtClean="0"/>
              <a:t>4.8</a:t>
            </a:r>
            <a:endParaRPr lang="ko-KR" altLang="en-US" sz="2800" b="1" dirty="0" smtClean="0"/>
          </a:p>
          <a:p>
            <a:r>
              <a:rPr lang="en-US" sz="2800" b="1" dirty="0" smtClean="0"/>
              <a:t>GB</a:t>
            </a:r>
            <a:endParaRPr lang="en-US" sz="2800" b="1" dirty="0"/>
          </a:p>
        </p:txBody>
      </p:sp>
      <p:cxnSp>
        <p:nvCxnSpPr>
          <p:cNvPr id="51" name="Straight Arrow Connector 50"/>
          <p:cNvCxnSpPr/>
          <p:nvPr/>
        </p:nvCxnSpPr>
        <p:spPr>
          <a:xfrm flipH="1">
            <a:off x="5975279" y="5552697"/>
            <a:ext cx="7981" cy="823835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706661" y="5562227"/>
            <a:ext cx="109154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/>
              <a:t>almost</a:t>
            </a:r>
            <a:endParaRPr lang="ko-KR" altLang="en-US" sz="2400" b="1" dirty="0" smtClean="0"/>
          </a:p>
          <a:p>
            <a:pPr algn="r"/>
            <a:r>
              <a:rPr lang="en-US" altLang="ko-KR" sz="2600" b="1" dirty="0" smtClean="0"/>
              <a:t>1</a:t>
            </a:r>
            <a:r>
              <a:rPr lang="ko-KR" altLang="en-US" sz="2600" b="1" dirty="0" smtClean="0"/>
              <a:t> </a:t>
            </a:r>
            <a:r>
              <a:rPr lang="en-US" sz="2600" b="1" dirty="0" smtClean="0"/>
              <a:t>GB</a:t>
            </a:r>
            <a:endParaRPr lang="en-US" sz="2600" b="1" dirty="0"/>
          </a:p>
        </p:txBody>
      </p:sp>
      <p:grpSp>
        <p:nvGrpSpPr>
          <p:cNvPr id="30" name="Group 29"/>
          <p:cNvGrpSpPr/>
          <p:nvPr/>
        </p:nvGrpSpPr>
        <p:grpSpPr>
          <a:xfrm>
            <a:off x="661824" y="2852454"/>
            <a:ext cx="2021305" cy="1884745"/>
            <a:chOff x="661824" y="2852454"/>
            <a:chExt cx="2021305" cy="1884745"/>
          </a:xfrm>
        </p:grpSpPr>
        <p:sp>
          <p:nvSpPr>
            <p:cNvPr id="26" name="Rounded Rectangular Callout 25"/>
            <p:cNvSpPr/>
            <p:nvPr/>
          </p:nvSpPr>
          <p:spPr>
            <a:xfrm>
              <a:off x="661824" y="2852454"/>
              <a:ext cx="2021305" cy="1884745"/>
            </a:xfrm>
            <a:prstGeom prst="wedgeRoundRectCallout">
              <a:avLst>
                <a:gd name="adj1" fmla="val 86905"/>
                <a:gd name="adj2" fmla="val -21126"/>
                <a:gd name="adj3" fmla="val 16667"/>
              </a:avLst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2914" y="3102328"/>
              <a:ext cx="1744259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 smtClean="0"/>
                <a:t>I just have </a:t>
              </a:r>
            </a:p>
            <a:p>
              <a:pPr algn="ctr"/>
              <a:r>
                <a:rPr lang="en-US" sz="2800" dirty="0" smtClean="0">
                  <a:solidFill>
                    <a:schemeClr val="accent5"/>
                  </a:solidFill>
                </a:rPr>
                <a:t>1GB </a:t>
              </a:r>
              <a:r>
                <a:rPr lang="en-US" sz="2800" dirty="0"/>
                <a:t>h</a:t>
              </a:r>
              <a:r>
                <a:rPr lang="en-US" sz="2800" dirty="0" smtClean="0"/>
                <a:t>eap </a:t>
              </a:r>
              <a:endParaRPr lang="en-US" sz="2800" dirty="0" smtClean="0"/>
            </a:p>
            <a:p>
              <a:pPr algn="ctr"/>
              <a:r>
                <a:rPr lang="en-US" sz="2800" dirty="0"/>
                <a:t>s</a:t>
              </a:r>
              <a:r>
                <a:rPr lang="en-US" sz="2800" dirty="0" smtClean="0"/>
                <a:t>pace</a:t>
              </a:r>
              <a:r>
                <a:rPr lang="en-US" altLang="ko-KR" sz="2800" dirty="0" smtClean="0"/>
                <a:t>!</a:t>
              </a:r>
              <a:endParaRPr lang="en-US" sz="2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324757" y="3105541"/>
            <a:ext cx="2393069" cy="815498"/>
            <a:chOff x="5323983" y="3102328"/>
            <a:chExt cx="2393069" cy="815498"/>
          </a:xfrm>
        </p:grpSpPr>
        <p:sp>
          <p:nvSpPr>
            <p:cNvPr id="41" name="Rectangle 40"/>
            <p:cNvSpPr/>
            <p:nvPr/>
          </p:nvSpPr>
          <p:spPr>
            <a:xfrm>
              <a:off x="6434842" y="3102328"/>
              <a:ext cx="1282210" cy="815498"/>
            </a:xfrm>
            <a:prstGeom prst="rect">
              <a:avLst/>
            </a:prstGeom>
            <a:noFill/>
            <a:ln w="1047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V="1">
              <a:off x="5323983" y="3425125"/>
              <a:ext cx="1127368" cy="3874"/>
            </a:xfrm>
            <a:prstGeom prst="straightConnector1">
              <a:avLst/>
            </a:prstGeom>
            <a:ln w="104775">
              <a:solidFill>
                <a:srgbClr val="FF0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" name="TextBox 42"/>
          <p:cNvSpPr txBox="1"/>
          <p:nvPr/>
        </p:nvSpPr>
        <p:spPr>
          <a:xfrm>
            <a:off x="4709070" y="5562227"/>
            <a:ext cx="1091546" cy="89255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b="1" dirty="0" smtClean="0">
                <a:solidFill>
                  <a:srgbClr val="FF0000"/>
                </a:solidFill>
              </a:rPr>
              <a:t>almost</a:t>
            </a:r>
            <a:endParaRPr lang="ko-KR" altLang="en-US" sz="2400" b="1" dirty="0" smtClean="0">
              <a:solidFill>
                <a:srgbClr val="FF0000"/>
              </a:solidFill>
            </a:endParaRPr>
          </a:p>
          <a:p>
            <a:pPr algn="r"/>
            <a:r>
              <a:rPr lang="en-US" altLang="ko-KR" sz="26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2600" b="1" dirty="0" smtClean="0">
                <a:solidFill>
                  <a:srgbClr val="FF0000"/>
                </a:solidFill>
              </a:rPr>
              <a:t> </a:t>
            </a:r>
            <a:r>
              <a:rPr lang="en-US" sz="2600" b="1" dirty="0" smtClean="0">
                <a:solidFill>
                  <a:srgbClr val="FF0000"/>
                </a:solidFill>
              </a:rPr>
              <a:t>GB</a:t>
            </a:r>
            <a:endParaRPr lang="en-US" sz="2600" b="1" dirty="0">
              <a:solidFill>
                <a:srgbClr val="FF0000"/>
              </a:solidFill>
            </a:endParaRPr>
          </a:p>
        </p:txBody>
      </p:sp>
      <p:cxnSp>
        <p:nvCxnSpPr>
          <p:cNvPr id="46" name="Curved Connector 45"/>
          <p:cNvCxnSpPr/>
          <p:nvPr/>
        </p:nvCxnSpPr>
        <p:spPr>
          <a:xfrm rot="16200000" flipH="1">
            <a:off x="1560534" y="5022000"/>
            <a:ext cx="754014" cy="610856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704951" y="5759091"/>
            <a:ext cx="3132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Java heap </a:t>
            </a:r>
            <a:r>
              <a:rPr lang="en-US" sz="2000" b="1" dirty="0">
                <a:solidFill>
                  <a:srgbClr val="0070C0"/>
                </a:solidFill>
              </a:rPr>
              <a:t>can’t contain </a:t>
            </a:r>
            <a:endParaRPr lang="en-US" sz="2000" b="1" dirty="0" smtClean="0">
              <a:solidFill>
                <a:srgbClr val="0070C0"/>
              </a:solidFill>
            </a:endParaRPr>
          </a:p>
          <a:p>
            <a:r>
              <a:rPr lang="en-US" sz="2000" b="1" dirty="0">
                <a:solidFill>
                  <a:srgbClr val="0070C0"/>
                </a:solidFill>
              </a:rPr>
              <a:t>i</a:t>
            </a:r>
            <a:r>
              <a:rPr lang="en-US" sz="2000" b="1" dirty="0" smtClean="0">
                <a:solidFill>
                  <a:srgbClr val="0070C0"/>
                </a:solidFill>
              </a:rPr>
              <a:t>ntermediate </a:t>
            </a:r>
            <a:r>
              <a:rPr lang="en-US" sz="2000" b="1" dirty="0" smtClean="0">
                <a:solidFill>
                  <a:srgbClr val="0070C0"/>
                </a:solidFill>
              </a:rPr>
              <a:t>data structure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186860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43" grpId="0" animBg="1"/>
      <p:bldP spid="5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0629" y="259897"/>
            <a:ext cx="9720943" cy="6262005"/>
          </a:xfrm>
        </p:spPr>
      </p:pic>
      <p:sp>
        <p:nvSpPr>
          <p:cNvPr id="5" name="Rectangle 4"/>
          <p:cNvSpPr/>
          <p:nvPr/>
        </p:nvSpPr>
        <p:spPr>
          <a:xfrm>
            <a:off x="152401" y="2734130"/>
            <a:ext cx="5301342" cy="49150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Curved Connector 8"/>
          <p:cNvCxnSpPr/>
          <p:nvPr/>
        </p:nvCxnSpPr>
        <p:spPr>
          <a:xfrm rot="10800000" flipV="1">
            <a:off x="1691232" y="1171688"/>
            <a:ext cx="728831" cy="283349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420063" y="837545"/>
            <a:ext cx="61873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Configuration was:</a:t>
            </a:r>
          </a:p>
          <a:p>
            <a:r>
              <a:rPr lang="en-US" sz="2000" b="1" dirty="0" smtClean="0">
                <a:solidFill>
                  <a:schemeClr val="accent5"/>
                </a:solidFill>
              </a:rPr>
              <a:t>1.3GB</a:t>
            </a:r>
            <a:r>
              <a:rPr lang="en-US" sz="2000" b="1" dirty="0" smtClean="0"/>
              <a:t> Input, </a:t>
            </a:r>
            <a:r>
              <a:rPr lang="en-US" sz="2000" b="1" dirty="0" smtClean="0">
                <a:solidFill>
                  <a:schemeClr val="accent5"/>
                </a:solidFill>
              </a:rPr>
              <a:t>256MB </a:t>
            </a:r>
            <a:r>
              <a:rPr lang="en-US" sz="2000" b="1" dirty="0" smtClean="0"/>
              <a:t>Split size, </a:t>
            </a:r>
            <a:r>
              <a:rPr lang="en-US" sz="2000" b="1" dirty="0" smtClean="0">
                <a:solidFill>
                  <a:schemeClr val="accent5"/>
                </a:solidFill>
              </a:rPr>
              <a:t>1024MB </a:t>
            </a:r>
            <a:r>
              <a:rPr lang="en-US" sz="2000" b="1" dirty="0" smtClean="0"/>
              <a:t>Java Heap Space </a:t>
            </a:r>
            <a:endParaRPr lang="en-US" sz="2000" b="1" dirty="0"/>
          </a:p>
        </p:txBody>
      </p:sp>
      <p:cxnSp>
        <p:nvCxnSpPr>
          <p:cNvPr id="17" name="Curved Connector 16"/>
          <p:cNvCxnSpPr/>
          <p:nvPr/>
        </p:nvCxnSpPr>
        <p:spPr>
          <a:xfrm rot="10800000" flipV="1">
            <a:off x="5591415" y="2523186"/>
            <a:ext cx="413658" cy="3013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41570" y="2279587"/>
            <a:ext cx="2609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Error: Java heap space 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9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buFont typeface="Arial" charset="0"/>
              <a:buChar char="•"/>
            </a:pPr>
            <a:r>
              <a:rPr lang="en-US" dirty="0" smtClean="0"/>
              <a:t> Introduction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What </a:t>
            </a:r>
            <a:r>
              <a:rPr lang="en-US" dirty="0" smtClean="0"/>
              <a:t>is </a:t>
            </a:r>
            <a:r>
              <a:rPr lang="en-US" dirty="0" smtClean="0">
                <a:solidFill>
                  <a:schemeClr val="accent5"/>
                </a:solidFill>
              </a:rPr>
              <a:t>MapReduce?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How does MapReduce </a:t>
            </a:r>
            <a:r>
              <a:rPr lang="en-US" dirty="0" smtClean="0">
                <a:solidFill>
                  <a:schemeClr val="accent5"/>
                </a:solidFill>
              </a:rPr>
              <a:t>work?</a:t>
            </a:r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Limitations </a:t>
            </a:r>
            <a:r>
              <a:rPr lang="en-US" dirty="0" smtClean="0"/>
              <a:t>of MapReduce</a:t>
            </a:r>
          </a:p>
          <a:p>
            <a:pPr>
              <a:buFont typeface="Arial" charset="0"/>
              <a:buChar char="•"/>
            </a:pPr>
            <a:r>
              <a:rPr lang="en-US" altLang="ko-KR" dirty="0" smtClean="0"/>
              <a:t> What </a:t>
            </a:r>
            <a:r>
              <a:rPr lang="en-US" altLang="ko-KR" dirty="0" smtClean="0"/>
              <a:t>are</a:t>
            </a:r>
            <a:r>
              <a:rPr lang="en-US" altLang="ko-KR" dirty="0" smtClean="0"/>
              <a:t> </a:t>
            </a:r>
            <a:r>
              <a:rPr lang="en-US" altLang="ko-KR" dirty="0" smtClean="0"/>
              <a:t>our </a:t>
            </a:r>
            <a:r>
              <a:rPr lang="en-US" altLang="ko-KR" dirty="0" smtClean="0">
                <a:solidFill>
                  <a:schemeClr val="accent5"/>
                </a:solidFill>
              </a:rPr>
              <a:t>goals</a:t>
            </a:r>
            <a:r>
              <a:rPr lang="en-US" altLang="ko-KR" dirty="0" smtClean="0"/>
              <a:t>?</a:t>
            </a:r>
            <a:endParaRPr lang="ko-KR" altLang="en-US" dirty="0" smtClean="0"/>
          </a:p>
          <a:p>
            <a:pPr>
              <a:buFont typeface="Arial" charset="0"/>
              <a:buChar char="•"/>
            </a:pPr>
            <a:r>
              <a:rPr lang="ko-KR" altLang="en-US" dirty="0"/>
              <a:t> </a:t>
            </a:r>
            <a:r>
              <a:rPr lang="en-US" dirty="0" smtClean="0"/>
              <a:t>Operation test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 </a:t>
            </a:r>
            <a:r>
              <a:rPr lang="en-US" dirty="0" smtClean="0">
                <a:solidFill>
                  <a:schemeClr val="accent5"/>
                </a:solidFill>
              </a:rPr>
              <a:t>Conclusions</a:t>
            </a:r>
            <a:endParaRPr lang="en-US" dirty="0" smtClean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Summary of </a:t>
            </a:r>
            <a:r>
              <a:rPr lang="en-US" dirty="0" smtClean="0">
                <a:solidFill>
                  <a:schemeClr val="accent5"/>
                </a:solidFill>
              </a:rPr>
              <a:t>Solutions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Modify the </a:t>
            </a:r>
            <a:r>
              <a:rPr lang="en-US" dirty="0" smtClean="0">
                <a:solidFill>
                  <a:schemeClr val="accent5"/>
                </a:solidFill>
              </a:rPr>
              <a:t>configuration </a:t>
            </a:r>
            <a:r>
              <a:rPr lang="en-US" dirty="0" smtClean="0">
                <a:solidFill>
                  <a:schemeClr val="accent5"/>
                </a:solidFill>
              </a:rPr>
              <a:t>parameters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  <a:br>
              <a:rPr lang="en-US" dirty="0" smtClean="0">
                <a:solidFill>
                  <a:schemeClr val="accent5"/>
                </a:solidFill>
              </a:rPr>
            </a:br>
            <a:r>
              <a:rPr lang="en-US" sz="3200" dirty="0" smtClean="0"/>
              <a:t>:</a:t>
            </a:r>
            <a:r>
              <a:rPr lang="en-US" sz="2400" dirty="0" smtClean="0"/>
              <a:t> Some alternative solution was suggested from the site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-&gt; </a:t>
            </a:r>
            <a:r>
              <a:rPr lang="en-US" sz="2400" b="1" dirty="0" smtClean="0">
                <a:solidFill>
                  <a:schemeClr val="accent5"/>
                </a:solidFill>
              </a:rPr>
              <a:t>Succeed</a:t>
            </a:r>
            <a:r>
              <a:rPr lang="en-US" sz="2400" dirty="0" smtClean="0"/>
              <a:t> with original version failed Configuration </a:t>
            </a:r>
            <a:r>
              <a:rPr lang="en-US" sz="2400" dirty="0" smtClean="0">
                <a:solidFill>
                  <a:schemeClr val="accent5"/>
                </a:solidFill>
              </a:rPr>
              <a:t/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/>
              <a:t>            ( 256MB Split size &amp; 1024MB Java heap size )</a:t>
            </a:r>
            <a:endParaRPr lang="en-US" sz="24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2168466"/>
              </p:ext>
            </p:extLst>
          </p:nvPr>
        </p:nvGraphicFramePr>
        <p:xfrm>
          <a:off x="1013969" y="2538708"/>
          <a:ext cx="7116061" cy="13624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535"/>
                <a:gridCol w="1311966"/>
                <a:gridCol w="2252780"/>
                <a:gridCol w="2252780"/>
              </a:tblGrid>
              <a:tr h="539487">
                <a:tc gridSpan="2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Java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Heap size</a:t>
                      </a:r>
                      <a:endParaRPr lang="en-US" sz="21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1024MB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smtClean="0">
                          <a:solidFill>
                            <a:schemeClr val="bg1"/>
                          </a:solidFill>
                        </a:rPr>
                        <a:t>2048MB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alpha val="72157"/>
                      </a:schemeClr>
                    </a:solidFill>
                  </a:tcPr>
                </a:tc>
              </a:tr>
              <a:tr h="350520">
                <a:tc rowSpan="2"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Split</a:t>
                      </a:r>
                      <a:r>
                        <a:rPr lang="en-US" sz="2100" b="1" baseline="0" dirty="0" smtClean="0">
                          <a:solidFill>
                            <a:schemeClr val="bg1"/>
                          </a:solidFill>
                        </a:rPr>
                        <a:t> s</a:t>
                      </a:r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ize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128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Successful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Successful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505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bg1"/>
                          </a:solidFill>
                        </a:rPr>
                        <a:t>256 MB</a:t>
                      </a:r>
                      <a:endParaRPr lang="en-US" sz="21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rgbClr val="FF0000"/>
                          </a:solidFill>
                        </a:rPr>
                        <a:t>Failed</a:t>
                      </a:r>
                      <a:endParaRPr lang="en-US" sz="21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b="1" dirty="0" smtClean="0">
                          <a:solidFill>
                            <a:schemeClr val="accent5"/>
                          </a:solidFill>
                        </a:rPr>
                        <a:t>Successful</a:t>
                      </a:r>
                      <a:endParaRPr lang="en-US" sz="2000" b="1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Conclusions</a:t>
            </a:r>
            <a:endParaRPr lang="en-US" sz="3600" dirty="0">
              <a:solidFill>
                <a:schemeClr val="accent5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 How </a:t>
            </a:r>
            <a:r>
              <a:rPr lang="en-US" sz="3200" dirty="0"/>
              <a:t>to s</a:t>
            </a:r>
            <a:r>
              <a:rPr lang="en-US" sz="3200" dirty="0" smtClean="0"/>
              <a:t>olve the </a:t>
            </a:r>
            <a:r>
              <a:rPr lang="en-US" sz="3200" dirty="0" smtClean="0">
                <a:solidFill>
                  <a:schemeClr val="accent5"/>
                </a:solidFill>
              </a:rPr>
              <a:t>poor performance</a:t>
            </a:r>
            <a:endParaRPr lang="en-US" sz="3200" dirty="0">
              <a:solidFill>
                <a:schemeClr val="accent5"/>
              </a:solidFill>
            </a:endParaRPr>
          </a:p>
          <a:p>
            <a:pPr marL="457200" lvl="1" indent="0">
              <a:buNone/>
            </a:pPr>
            <a:r>
              <a:rPr lang="en-US" sz="2800" dirty="0" smtClean="0"/>
              <a:t>1. Adjust </a:t>
            </a:r>
            <a:r>
              <a:rPr lang="en-US" sz="2800" dirty="0" smtClean="0">
                <a:solidFill>
                  <a:schemeClr val="accent5"/>
                </a:solidFill>
              </a:rPr>
              <a:t>‘split size</a:t>
            </a:r>
            <a:r>
              <a:rPr lang="en-US" sz="2800" dirty="0" smtClean="0">
                <a:solidFill>
                  <a:schemeClr val="accent5"/>
                </a:solidFill>
              </a:rPr>
              <a:t>’ </a:t>
            </a:r>
            <a:r>
              <a:rPr lang="en-US" sz="2800" dirty="0" smtClean="0"/>
              <a:t>&amp;</a:t>
            </a:r>
            <a:r>
              <a:rPr lang="en-US" sz="2800" dirty="0" smtClean="0">
                <a:solidFill>
                  <a:schemeClr val="accent5"/>
                </a:solidFill>
              </a:rPr>
              <a:t> ‘sort space’</a:t>
            </a:r>
            <a:r>
              <a:rPr lang="en-US" sz="2800" dirty="0" smtClean="0">
                <a:solidFill>
                  <a:schemeClr val="accent5"/>
                </a:solidFill>
              </a:rPr>
              <a:t/>
            </a:r>
            <a:br>
              <a:rPr lang="en-US" sz="2800" dirty="0" smtClean="0">
                <a:solidFill>
                  <a:schemeClr val="accent5"/>
                </a:solidFill>
              </a:rPr>
            </a:br>
            <a:r>
              <a:rPr lang="en-US" sz="2800" dirty="0"/>
              <a:t> </a:t>
            </a:r>
            <a:r>
              <a:rPr lang="en-US" sz="2800" dirty="0" smtClean="0"/>
              <a:t>  -</a:t>
            </a:r>
            <a:r>
              <a:rPr lang="en-US" dirty="0" smtClean="0"/>
              <a:t> the more </a:t>
            </a:r>
            <a:r>
              <a:rPr lang="en-US" dirty="0" smtClean="0"/>
              <a:t>size, </a:t>
            </a:r>
            <a:r>
              <a:rPr lang="en-US" dirty="0" smtClean="0"/>
              <a:t>the less time to spend</a:t>
            </a:r>
          </a:p>
          <a:p>
            <a:pPr marL="457200" lvl="1" indent="0">
              <a:buNone/>
            </a:pPr>
            <a:r>
              <a:rPr lang="en-US" sz="2800" dirty="0" smtClean="0"/>
              <a:t>2. </a:t>
            </a:r>
            <a:r>
              <a:rPr lang="en-US" sz="2800" dirty="0" smtClean="0"/>
              <a:t>Adjust the </a:t>
            </a:r>
            <a:r>
              <a:rPr lang="en-US" sz="2800" dirty="0" smtClean="0">
                <a:solidFill>
                  <a:schemeClr val="accent5"/>
                </a:solidFill>
              </a:rPr>
              <a:t>number of Mapper </a:t>
            </a:r>
            <a:r>
              <a:rPr lang="en-US" altLang="ko-KR" sz="2800" dirty="0" smtClean="0">
                <a:solidFill>
                  <a:schemeClr val="accent5"/>
                </a:solidFill>
              </a:rPr>
              <a:t/>
            </a:r>
            <a:br>
              <a:rPr lang="en-US" altLang="ko-KR" sz="2800" dirty="0" smtClean="0">
                <a:solidFill>
                  <a:schemeClr val="accent5"/>
                </a:solidFill>
              </a:rPr>
            </a:br>
            <a:r>
              <a:rPr lang="en-US" altLang="ko-KR" sz="2800" dirty="0" smtClean="0">
                <a:solidFill>
                  <a:schemeClr val="accent5"/>
                </a:solidFill>
              </a:rPr>
              <a:t>   </a:t>
            </a:r>
            <a:r>
              <a:rPr lang="en-US" altLang="ko-KR" sz="2800" dirty="0" smtClean="0"/>
              <a:t>-</a:t>
            </a:r>
            <a:r>
              <a:rPr lang="en-US" altLang="ko-KR" dirty="0" smtClean="0"/>
              <a:t> </a:t>
            </a:r>
            <a:r>
              <a:rPr lang="en-US" dirty="0" smtClean="0"/>
              <a:t>Utilize all CPU Cores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2800" dirty="0" smtClean="0"/>
              <a:t>   - </a:t>
            </a:r>
            <a:r>
              <a:rPr lang="en-US" dirty="0" smtClean="0"/>
              <a:t>Larger number of mapper </a:t>
            </a:r>
            <a:r>
              <a:rPr lang="en-US" dirty="0" smtClean="0"/>
              <a:t>not always right</a:t>
            </a:r>
            <a:endParaRPr lang="en-US" dirty="0"/>
          </a:p>
          <a:p>
            <a:r>
              <a:rPr lang="en-US" sz="3200" dirty="0" smtClean="0"/>
              <a:t> If </a:t>
            </a:r>
            <a:r>
              <a:rPr lang="en-US" sz="3200" dirty="0" smtClean="0">
                <a:solidFill>
                  <a:schemeClr val="accent5"/>
                </a:solidFill>
              </a:rPr>
              <a:t>intermediate data structure</a:t>
            </a:r>
            <a:r>
              <a:rPr lang="en-US" sz="3200" dirty="0" smtClean="0"/>
              <a:t> is too large, 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dirty="0" smtClean="0"/>
              <a:t>    </a:t>
            </a:r>
            <a:r>
              <a:rPr lang="en-US" sz="3200" dirty="0" smtClean="0"/>
              <a:t>-</a:t>
            </a:r>
            <a:r>
              <a:rPr lang="en-US" dirty="0" smtClean="0"/>
              <a:t>  Modify the </a:t>
            </a:r>
            <a:r>
              <a:rPr lang="en-US" dirty="0" smtClean="0">
                <a:solidFill>
                  <a:schemeClr val="accent5"/>
                </a:solidFill>
              </a:rPr>
              <a:t>configuration parameter </a:t>
            </a:r>
            <a:r>
              <a:rPr lang="en-US" dirty="0" smtClean="0"/>
              <a:t>or   </a:t>
            </a:r>
            <a:br>
              <a:rPr lang="en-US" dirty="0" smtClean="0"/>
            </a:br>
            <a:r>
              <a:rPr lang="en-US" dirty="0" smtClean="0"/>
              <a:t>    </a:t>
            </a:r>
            <a:r>
              <a:rPr lang="en-US" sz="3200" dirty="0" smtClean="0"/>
              <a:t>-</a:t>
            </a:r>
            <a:r>
              <a:rPr lang="en-US" dirty="0" smtClean="0"/>
              <a:t>  Alter the </a:t>
            </a:r>
            <a:r>
              <a:rPr lang="en-US" dirty="0" smtClean="0">
                <a:solidFill>
                  <a:schemeClr val="accent5"/>
                </a:solidFill>
              </a:rPr>
              <a:t>program’s algorithm</a:t>
            </a:r>
          </a:p>
        </p:txBody>
      </p:sp>
    </p:spTree>
    <p:extLst>
      <p:ext uri="{BB962C8B-B14F-4D97-AF65-F5344CB8AC3E}">
        <p14:creationId xmlns:p14="http://schemas.microsoft.com/office/powerpoint/2010/main" val="632651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[1] Jeffrey </a:t>
            </a:r>
            <a:r>
              <a:rPr lang="en-US" sz="2000" dirty="0" smtClean="0"/>
              <a:t>Dean and </a:t>
            </a:r>
            <a:r>
              <a:rPr lang="en-US" sz="2000" dirty="0"/>
              <a:t>Sanjay </a:t>
            </a:r>
            <a:r>
              <a:rPr lang="en-US" sz="2000" dirty="0" err="1" smtClean="0"/>
              <a:t>Ghemawat</a:t>
            </a:r>
            <a:r>
              <a:rPr lang="en-US" sz="2000" dirty="0" smtClean="0"/>
              <a:t>. (2004). “MapReduce: Simplified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ko-KR" altLang="en-US" sz="2000" dirty="0" smtClean="0"/>
              <a:t>      </a:t>
            </a:r>
            <a:r>
              <a:rPr lang="en-US" sz="2000" dirty="0" smtClean="0"/>
              <a:t>Data Processing on Large Clusters”. [Online]. </a:t>
            </a:r>
            <a:r>
              <a:rPr lang="ko-KR" altLang="en-US" sz="2000" dirty="0" smtClean="0"/>
              <a:t/>
            </a:r>
            <a:br>
              <a:rPr lang="ko-KR" altLang="en-US" sz="2000" dirty="0" smtClean="0"/>
            </a:br>
            <a:r>
              <a:rPr lang="en-US" altLang="ko-KR" sz="1200" dirty="0"/>
              <a:t> </a:t>
            </a:r>
            <a:r>
              <a:rPr lang="en-US" altLang="ko-KR" sz="1200" dirty="0" smtClean="0"/>
              <a:t>  </a:t>
            </a:r>
            <a:r>
              <a:rPr lang="ko-KR" altLang="en-US" sz="1200" dirty="0" smtClean="0"/>
              <a:t>       </a:t>
            </a:r>
            <a:r>
              <a:rPr lang="en-US" altLang="ko-KR" sz="1200" dirty="0" smtClean="0"/>
              <a:t>A</a:t>
            </a:r>
            <a:r>
              <a:rPr lang="en-US" sz="1200" dirty="0" smtClean="0"/>
              <a:t>vailable:</a:t>
            </a:r>
            <a:r>
              <a:rPr lang="ko-KR" altLang="en-US" sz="1200" dirty="0" smtClean="0"/>
              <a:t> </a:t>
            </a:r>
            <a:r>
              <a:rPr lang="en-US" sz="1200" dirty="0" smtClean="0">
                <a:hlinkClick r:id="rId3"/>
              </a:rPr>
              <a:t>h</a:t>
            </a:r>
            <a:r>
              <a:rPr lang="en-US" altLang="ko-KR" sz="1200" dirty="0" smtClean="0">
                <a:hlinkClick r:id="rId3"/>
              </a:rPr>
              <a:t>ttp</a:t>
            </a:r>
            <a:r>
              <a:rPr lang="en-US" altLang="ko-KR" sz="1200" dirty="0">
                <a:hlinkClick r:id="rId3"/>
              </a:rPr>
              <a:t>://static.googleusercontent.com/media/research.google.com/ko//</a:t>
            </a:r>
            <a:r>
              <a:rPr lang="en-US" altLang="ko-KR" sz="1200" dirty="0" smtClean="0">
                <a:hlinkClick r:id="rId3"/>
              </a:rPr>
              <a:t>archive/mapreduce-osdi04.pdf</a:t>
            </a:r>
            <a:r>
              <a:rPr lang="en-US" altLang="ko-KR" sz="1200" dirty="0" smtClean="0"/>
              <a:t> 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[2] 한기용, </a:t>
            </a:r>
            <a:r>
              <a:rPr lang="en-US" sz="2000" i="1" dirty="0" smtClean="0"/>
              <a:t>Do </a:t>
            </a:r>
            <a:r>
              <a:rPr lang="en-US" sz="2000" i="1" dirty="0"/>
              <a:t>it! 직접 해보는 하둡 </a:t>
            </a:r>
            <a:r>
              <a:rPr lang="en-US" sz="2000" i="1" dirty="0" smtClean="0"/>
              <a:t>프로그래밍</a:t>
            </a:r>
            <a:r>
              <a:rPr lang="en-US" sz="2000" dirty="0"/>
              <a:t>.</a:t>
            </a:r>
            <a:r>
              <a:rPr lang="en-US" sz="2000" dirty="0" smtClean="0"/>
              <a:t> Seoul</a:t>
            </a:r>
            <a:r>
              <a:rPr lang="en-US" altLang="ko-KR" sz="2000" dirty="0" smtClean="0"/>
              <a:t>: </a:t>
            </a:r>
            <a:r>
              <a:rPr lang="en-US" sz="2000" dirty="0" err="1" smtClean="0"/>
              <a:t>EasysPublishing</a:t>
            </a:r>
            <a:r>
              <a:rPr lang="en-US" sz="2000" dirty="0" smtClean="0"/>
              <a:t>, </a:t>
            </a:r>
            <a:br>
              <a:rPr lang="en-US" sz="2000" dirty="0" smtClean="0"/>
            </a:br>
            <a:r>
              <a:rPr lang="en-US" sz="2000" dirty="0" smtClean="0"/>
              <a:t>      2013</a:t>
            </a:r>
            <a:r>
              <a:rPr lang="en-US" altLang="ko-KR" sz="2000" dirty="0" smtClean="0"/>
              <a:t>.</a:t>
            </a:r>
            <a:endParaRPr lang="en-US" sz="2000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3] </a:t>
            </a:r>
            <a:r>
              <a:rPr lang="en-US" sz="2000" dirty="0" err="1"/>
              <a:t>Lijie</a:t>
            </a:r>
            <a:r>
              <a:rPr lang="en-US" sz="2000" dirty="0"/>
              <a:t> Xu, </a:t>
            </a:r>
            <a:r>
              <a:rPr lang="en-US" sz="2000" dirty="0" smtClean="0"/>
              <a:t>“An </a:t>
            </a:r>
            <a:r>
              <a:rPr lang="en-US" sz="2000" dirty="0"/>
              <a:t>Empirical study on real-world OOM cases in MapReduce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jobs, </a:t>
            </a:r>
            <a:r>
              <a:rPr lang="en-US" sz="2000" i="1" dirty="0" smtClean="0"/>
              <a:t>Chinese </a:t>
            </a:r>
            <a:r>
              <a:rPr lang="en-US" sz="2000" i="1" dirty="0"/>
              <a:t>Academy of </a:t>
            </a:r>
            <a:r>
              <a:rPr lang="en-US" sz="2000" i="1" dirty="0" smtClean="0"/>
              <a:t>Sciences.</a:t>
            </a:r>
            <a:endParaRPr lang="en-US" sz="2000" i="1" dirty="0"/>
          </a:p>
          <a:p>
            <a:endParaRPr lang="ko-KR" altLang="en-US" sz="2000" dirty="0" smtClean="0"/>
          </a:p>
          <a:p>
            <a:pPr marL="0" indent="0">
              <a:buNone/>
            </a:pPr>
            <a:r>
              <a:rPr lang="en-US" sz="2000" dirty="0" smtClean="0"/>
              <a:t>[</a:t>
            </a:r>
            <a:r>
              <a:rPr lang="en-US" sz="2000" dirty="0"/>
              <a:t>4] Donald </a:t>
            </a:r>
            <a:r>
              <a:rPr lang="en-US" sz="2000" dirty="0" smtClean="0"/>
              <a:t>Miner and </a:t>
            </a:r>
            <a:r>
              <a:rPr lang="en-US" sz="2000" dirty="0"/>
              <a:t>Adam Shook, </a:t>
            </a:r>
            <a:r>
              <a:rPr lang="en-US" sz="2000" i="1" dirty="0" err="1" smtClean="0"/>
              <a:t>MapReduce</a:t>
            </a:r>
            <a:r>
              <a:rPr lang="en-US" sz="2000" i="1" dirty="0" smtClean="0"/>
              <a:t> </a:t>
            </a:r>
            <a:r>
              <a:rPr lang="en-US" sz="2000" i="1" dirty="0"/>
              <a:t>Design </a:t>
            </a:r>
            <a:r>
              <a:rPr lang="en-US" sz="2000" i="1" dirty="0" smtClean="0"/>
              <a:t>Patterns</a:t>
            </a:r>
            <a:r>
              <a:rPr lang="en-US" sz="2000" dirty="0" smtClean="0"/>
              <a:t>. </a:t>
            </a:r>
            <a:r>
              <a:rPr lang="en-US" sz="2000" dirty="0"/>
              <a:t>O’Reilly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      Media. </a:t>
            </a:r>
            <a:r>
              <a:rPr lang="en-US" sz="2000" dirty="0" err="1" smtClean="0"/>
              <a:t>Inc</a:t>
            </a:r>
            <a:r>
              <a:rPr lang="en-US" sz="2000" dirty="0"/>
              <a:t>,</a:t>
            </a:r>
            <a:r>
              <a:rPr lang="en-US" sz="2000" dirty="0" smtClean="0"/>
              <a:t> </a:t>
            </a:r>
            <a:r>
              <a:rPr lang="en-US" sz="2000" dirty="0"/>
              <a:t>2012.</a:t>
            </a:r>
          </a:p>
        </p:txBody>
      </p:sp>
    </p:spTree>
    <p:extLst>
      <p:ext uri="{BB962C8B-B14F-4D97-AF65-F5344CB8AC3E}">
        <p14:creationId xmlns:p14="http://schemas.microsoft.com/office/powerpoint/2010/main" val="42093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4688" y="4589464"/>
            <a:ext cx="7886700" cy="177571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if you want to know more technical information,</a:t>
            </a:r>
            <a:b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lease enter our </a:t>
            </a: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GitHub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repository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Our project is Open Source.</a:t>
            </a:r>
            <a:endParaRPr lang="en-US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00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https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://</a:t>
            </a:r>
            <a:r>
              <a:rPr lang="en-US" sz="2000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github.com</a:t>
            </a:r>
            <a:r>
              <a:rPr lang="en-US" sz="20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/I-SURF-Hadoop/MapReduce</a:t>
            </a:r>
          </a:p>
        </p:txBody>
      </p:sp>
    </p:spTree>
    <p:extLst>
      <p:ext uri="{BB962C8B-B14F-4D97-AF65-F5344CB8AC3E}">
        <p14:creationId xmlns:p14="http://schemas.microsoft.com/office/powerpoint/2010/main" val="186391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</a:t>
            </a:r>
            <a:r>
              <a:rPr lang="en-US" dirty="0"/>
              <a:t>does MapReduce </a:t>
            </a:r>
            <a:r>
              <a:rPr lang="en-US" dirty="0" smtClean="0"/>
              <a:t>really work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48790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86961" y="3078723"/>
            <a:ext cx="24705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[ Map Phase ]</a:t>
            </a:r>
            <a:endParaRPr lang="en-US" sz="3200" dirty="0"/>
          </a:p>
        </p:txBody>
      </p:sp>
      <p:sp>
        <p:nvSpPr>
          <p:cNvPr id="15" name="Rectangle 14"/>
          <p:cNvSpPr/>
          <p:nvPr/>
        </p:nvSpPr>
        <p:spPr>
          <a:xfrm>
            <a:off x="7233139" y="3502622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233139" y="42463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233138" y="505476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233138" y="5863210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2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12728" y="2389915"/>
            <a:ext cx="2212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Combining &amp; Sorting 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smtClean="0">
                <a:solidFill>
                  <a:schemeClr val="accent5"/>
                </a:solidFill>
              </a:rPr>
              <a:t>The </a:t>
            </a:r>
            <a:r>
              <a:rPr lang="en-US" sz="2200" i="1" dirty="0" smtClean="0">
                <a:solidFill>
                  <a:schemeClr val="accent5"/>
                </a:solidFill>
              </a:rPr>
              <a:t>cat sees the dog, and the dog sees the </a:t>
            </a:r>
            <a:r>
              <a:rPr lang="en-US" sz="2200" i="1" smtClean="0">
                <a:solidFill>
                  <a:schemeClr val="accent5"/>
                </a:solidFill>
              </a:rPr>
              <a:t>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cxnSp>
        <p:nvCxnSpPr>
          <p:cNvPr id="21" name="Straight Arrow Connector 20"/>
          <p:cNvCxnSpPr>
            <a:stCxn id="64" idx="3"/>
            <a:endCxn id="9" idx="1"/>
          </p:cNvCxnSpPr>
          <p:nvPr/>
        </p:nvCxnSpPr>
        <p:spPr>
          <a:xfrm>
            <a:off x="3731166" y="2510131"/>
            <a:ext cx="1021457" cy="892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64" idx="3"/>
            <a:endCxn id="11" idx="1"/>
          </p:cNvCxnSpPr>
          <p:nvPr/>
        </p:nvCxnSpPr>
        <p:spPr>
          <a:xfrm>
            <a:off x="3731166" y="2510131"/>
            <a:ext cx="1021457" cy="7526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4" idx="3"/>
            <a:endCxn id="12" idx="1"/>
          </p:cNvCxnSpPr>
          <p:nvPr/>
        </p:nvCxnSpPr>
        <p:spPr>
          <a:xfrm>
            <a:off x="3731166" y="2510131"/>
            <a:ext cx="1021456" cy="15610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64" idx="3"/>
            <a:endCxn id="13" idx="1"/>
          </p:cNvCxnSpPr>
          <p:nvPr/>
        </p:nvCxnSpPr>
        <p:spPr>
          <a:xfrm>
            <a:off x="3731166" y="2510131"/>
            <a:ext cx="1021456" cy="236951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64" idx="3"/>
            <a:endCxn id="14" idx="1"/>
          </p:cNvCxnSpPr>
          <p:nvPr/>
        </p:nvCxnSpPr>
        <p:spPr>
          <a:xfrm>
            <a:off x="3731166" y="2510131"/>
            <a:ext cx="1021455" cy="317796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1" idx="3"/>
            <a:endCxn id="15" idx="1"/>
          </p:cNvCxnSpPr>
          <p:nvPr/>
        </p:nvCxnSpPr>
        <p:spPr>
          <a:xfrm>
            <a:off x="6034834" y="3262742"/>
            <a:ext cx="1198305" cy="524165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14" idx="3"/>
            <a:endCxn id="16" idx="1"/>
          </p:cNvCxnSpPr>
          <p:nvPr/>
        </p:nvCxnSpPr>
        <p:spPr>
          <a:xfrm flipV="1">
            <a:off x="6034832" y="4530595"/>
            <a:ext cx="1198307" cy="11574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2" idx="3"/>
            <a:endCxn id="17" idx="1"/>
          </p:cNvCxnSpPr>
          <p:nvPr/>
        </p:nvCxnSpPr>
        <p:spPr>
          <a:xfrm>
            <a:off x="6034833" y="407119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3" idx="3"/>
            <a:endCxn id="18" idx="1"/>
          </p:cNvCxnSpPr>
          <p:nvPr/>
        </p:nvCxnSpPr>
        <p:spPr>
          <a:xfrm>
            <a:off x="6034833" y="4879642"/>
            <a:ext cx="1198305" cy="1267853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9" idx="3"/>
            <a:endCxn id="18" idx="1"/>
          </p:cNvCxnSpPr>
          <p:nvPr/>
        </p:nvCxnSpPr>
        <p:spPr>
          <a:xfrm>
            <a:off x="6034834" y="2519054"/>
            <a:ext cx="1198304" cy="3628441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urved Connector 49"/>
          <p:cNvCxnSpPr/>
          <p:nvPr/>
        </p:nvCxnSpPr>
        <p:spPr>
          <a:xfrm rot="5400000" flipH="1" flipV="1">
            <a:off x="6548536" y="2888076"/>
            <a:ext cx="635863" cy="432427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4752623" y="2234769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ysClr val="windowText" lastClr="000000"/>
                </a:solidFill>
              </a:rPr>
              <a:t>t</a:t>
            </a:r>
            <a:r>
              <a:rPr lang="en-US" sz="2400" dirty="0" smtClean="0">
                <a:solidFill>
                  <a:sysClr val="windowText" lastClr="000000"/>
                </a:solidFill>
              </a:rPr>
              <a:t>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752623" y="29784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cat,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52622" y="37869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sees,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752622" y="459535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752621" y="5403807"/>
            <a:ext cx="1282211" cy="56856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dog, 1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628650" y="3663498"/>
            <a:ext cx="374455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MapReduce library </a:t>
            </a:r>
            <a:r>
              <a:rPr lang="en-US" sz="2000" dirty="0"/>
              <a:t>first splits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the input into </a:t>
            </a:r>
            <a:r>
              <a:rPr lang="en-US" sz="2000" i="1" dirty="0" smtClean="0">
                <a:solidFill>
                  <a:schemeClr val="accent5"/>
                </a:solidFill>
              </a:rPr>
              <a:t>M</a:t>
            </a:r>
            <a:r>
              <a:rPr lang="en-US" sz="2000" dirty="0" smtClean="0">
                <a:solidFill>
                  <a:schemeClr val="accent5"/>
                </a:solidFill>
              </a:rPr>
              <a:t> pieces. </a:t>
            </a:r>
          </a:p>
          <a:p>
            <a:endParaRPr lang="en-US" sz="2000" dirty="0" smtClean="0"/>
          </a:p>
          <a:p>
            <a:r>
              <a:rPr lang="en-US" sz="2000" dirty="0" smtClean="0"/>
              <a:t> A map worker processes these pieces using a </a:t>
            </a:r>
            <a:r>
              <a:rPr lang="en-US" sz="2000" dirty="0" smtClean="0">
                <a:solidFill>
                  <a:schemeClr val="accent5"/>
                </a:solidFill>
              </a:rPr>
              <a:t>user-defined</a:t>
            </a:r>
            <a:r>
              <a:rPr lang="en-US" sz="2000" dirty="0" smtClean="0"/>
              <a:t> </a:t>
            </a:r>
            <a:r>
              <a:rPr lang="en-US" sz="2000" i="1" dirty="0" smtClean="0">
                <a:solidFill>
                  <a:schemeClr val="accent5"/>
                </a:solidFill>
              </a:rPr>
              <a:t>Map </a:t>
            </a:r>
            <a:r>
              <a:rPr lang="en-US" sz="2000" dirty="0" smtClean="0"/>
              <a:t>function. </a:t>
            </a:r>
            <a:r>
              <a:rPr lang="en-US" altLang="ko-KR" sz="2000" dirty="0" smtClean="0">
                <a:solidFill>
                  <a:schemeClr val="accent5"/>
                </a:solidFill>
              </a:rPr>
              <a:t>Intermediate key/value </a:t>
            </a:r>
            <a:r>
              <a:rPr lang="en-US" altLang="ko-KR" sz="2000" dirty="0" smtClean="0">
                <a:solidFill>
                  <a:srgbClr val="002060"/>
                </a:solidFill>
              </a:rPr>
              <a:t>pairs</a:t>
            </a:r>
            <a:r>
              <a:rPr lang="en-US" sz="2000" dirty="0">
                <a:solidFill>
                  <a:srgbClr val="002060"/>
                </a:solidFill>
              </a:rPr>
              <a:t> </a:t>
            </a:r>
            <a:r>
              <a:rPr lang="en-US" sz="2000" dirty="0" smtClean="0"/>
              <a:t>will be produced by this function.</a:t>
            </a:r>
            <a:endParaRPr lang="en-US" sz="2000" baseline="30000" dirty="0" smtClean="0"/>
          </a:p>
        </p:txBody>
      </p:sp>
      <p:sp>
        <p:nvSpPr>
          <p:cNvPr id="64" name="Rectangle 63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6437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MapReduce work?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3819" y="1348964"/>
            <a:ext cx="548566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89788" y="4489753"/>
            <a:ext cx="1282211" cy="910636"/>
            <a:chOff x="3794137" y="5623537"/>
            <a:chExt cx="1282211" cy="910636"/>
          </a:xfrm>
        </p:grpSpPr>
        <p:sp>
          <p:nvSpPr>
            <p:cNvPr id="67" name="Rectangle 66"/>
            <p:cNvSpPr/>
            <p:nvPr/>
          </p:nvSpPr>
          <p:spPr>
            <a:xfrm>
              <a:off x="3794137" y="5623537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794137" y="6078855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289788" y="2673325"/>
            <a:ext cx="1282212" cy="1365955"/>
            <a:chOff x="3875344" y="3802264"/>
            <a:chExt cx="1282212" cy="1365955"/>
          </a:xfrm>
        </p:grpSpPr>
        <p:sp>
          <p:nvSpPr>
            <p:cNvPr id="69" name="Rectangle 68"/>
            <p:cNvSpPr/>
            <p:nvPr/>
          </p:nvSpPr>
          <p:spPr>
            <a:xfrm>
              <a:off x="3875345" y="4257583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875344" y="4712901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875345" y="3802264"/>
              <a:ext cx="1282211" cy="455318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cxnSp>
        <p:nvCxnSpPr>
          <p:cNvPr id="73" name="Straight Arrow Connector 72"/>
          <p:cNvCxnSpPr>
            <a:endCxn id="69" idx="1"/>
          </p:cNvCxnSpPr>
          <p:nvPr/>
        </p:nvCxnSpPr>
        <p:spPr>
          <a:xfrm>
            <a:off x="2046486" y="2697991"/>
            <a:ext cx="1243303" cy="658312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4924362" y="2111454"/>
            <a:ext cx="29348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smtClean="0"/>
              <a:t>[ Reduce Phase </a:t>
            </a:r>
            <a:r>
              <a:rPr lang="en-US" sz="3200" dirty="0" smtClean="0"/>
              <a:t>]</a:t>
            </a:r>
            <a:endParaRPr lang="en-US" sz="3200" dirty="0"/>
          </a:p>
        </p:txBody>
      </p:sp>
      <p:sp>
        <p:nvSpPr>
          <p:cNvPr id="27" name="TextBox 26"/>
          <p:cNvSpPr txBox="1"/>
          <p:nvPr/>
        </p:nvSpPr>
        <p:spPr>
          <a:xfrm>
            <a:off x="4924362" y="2908757"/>
            <a:ext cx="359098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 When </a:t>
            </a:r>
            <a:r>
              <a:rPr lang="en-US" sz="2000" dirty="0"/>
              <a:t>a </a:t>
            </a:r>
            <a:r>
              <a:rPr lang="en-US" sz="2000" dirty="0">
                <a:solidFill>
                  <a:schemeClr val="accent5"/>
                </a:solidFill>
              </a:rPr>
              <a:t>reduce worker</a:t>
            </a:r>
            <a:r>
              <a:rPr lang="en-US" sz="2000" dirty="0"/>
              <a:t> has read all </a:t>
            </a:r>
            <a:r>
              <a:rPr lang="en-US" sz="2000" dirty="0" smtClean="0"/>
              <a:t>intermediate </a:t>
            </a:r>
            <a:r>
              <a:rPr lang="en-US" sz="2000" dirty="0"/>
              <a:t>data, </a:t>
            </a:r>
            <a:r>
              <a:rPr lang="en-US" sz="2000" dirty="0">
                <a:solidFill>
                  <a:schemeClr val="accent5"/>
                </a:solidFill>
              </a:rPr>
              <a:t>it sorts </a:t>
            </a:r>
            <a:r>
              <a:rPr lang="en-US" sz="2000" dirty="0" smtClean="0"/>
              <a:t>them </a:t>
            </a:r>
            <a:r>
              <a:rPr lang="en-US" sz="2000" dirty="0"/>
              <a:t>by the intermediate </a:t>
            </a:r>
            <a:r>
              <a:rPr lang="en-US" sz="2000" dirty="0" smtClean="0"/>
              <a:t>keys. </a:t>
            </a:r>
          </a:p>
          <a:p>
            <a:endParaRPr lang="en-US" sz="2000" dirty="0"/>
          </a:p>
          <a:p>
            <a:r>
              <a:rPr lang="en-US" sz="2000" dirty="0" smtClean="0"/>
              <a:t> The </a:t>
            </a:r>
            <a:r>
              <a:rPr lang="en-US" sz="2000" dirty="0"/>
              <a:t>reduce worker iterates </a:t>
            </a:r>
            <a:r>
              <a:rPr lang="en-US" sz="2000" dirty="0" smtClean="0"/>
              <a:t>the </a:t>
            </a:r>
            <a:r>
              <a:rPr lang="en-US" sz="2000" dirty="0"/>
              <a:t>sorted </a:t>
            </a:r>
            <a:r>
              <a:rPr lang="en-US" sz="2000" dirty="0" smtClean="0"/>
              <a:t>intermediate </a:t>
            </a:r>
            <a:r>
              <a:rPr lang="en-US" sz="2000" dirty="0"/>
              <a:t>data and for each </a:t>
            </a:r>
            <a:r>
              <a:rPr lang="en-US" sz="2000" dirty="0">
                <a:solidFill>
                  <a:schemeClr val="accent5"/>
                </a:solidFill>
              </a:rPr>
              <a:t>unique intermediate key</a:t>
            </a:r>
            <a:r>
              <a:rPr lang="en-US" sz="2000" dirty="0"/>
              <a:t> </a:t>
            </a:r>
            <a:r>
              <a:rPr lang="en-US" sz="2000" dirty="0" smtClean="0"/>
              <a:t>encountered</a:t>
            </a:r>
            <a:r>
              <a:rPr lang="en-US" sz="2000" dirty="0"/>
              <a:t>, it passes the key and the </a:t>
            </a:r>
            <a:r>
              <a:rPr lang="en-US" sz="2000" dirty="0" smtClean="0"/>
              <a:t>values </a:t>
            </a:r>
            <a:r>
              <a:rPr lang="en-US" sz="2000" dirty="0"/>
              <a:t>to the user’s </a:t>
            </a:r>
            <a:r>
              <a:rPr lang="en-US" sz="2000" i="1" dirty="0">
                <a:solidFill>
                  <a:schemeClr val="accent5"/>
                </a:solidFill>
              </a:rPr>
              <a:t>Reduce </a:t>
            </a:r>
            <a:r>
              <a:rPr lang="en-US" sz="2000" dirty="0" smtClean="0">
                <a:solidFill>
                  <a:schemeClr val="accent5"/>
                </a:solidFill>
              </a:rPr>
              <a:t>function</a:t>
            </a:r>
            <a:r>
              <a:rPr lang="en-US" sz="2000" dirty="0"/>
              <a:t>. </a:t>
            </a:r>
            <a:endParaRPr lang="en-US" sz="2000" baseline="30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2046486" y="3451334"/>
            <a:ext cx="1243301" cy="1489226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51" idx="3"/>
            <a:endCxn id="69" idx="1"/>
          </p:cNvCxnSpPr>
          <p:nvPr/>
        </p:nvCxnSpPr>
        <p:spPr>
          <a:xfrm flipV="1">
            <a:off x="2046487" y="3356303"/>
            <a:ext cx="1243302" cy="15842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 flipV="1">
            <a:off x="2065940" y="4940560"/>
            <a:ext cx="1223847" cy="113829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4" name="Group 83"/>
          <p:cNvGrpSpPr/>
          <p:nvPr/>
        </p:nvGrpSpPr>
        <p:grpSpPr>
          <a:xfrm>
            <a:off x="764275" y="2108080"/>
            <a:ext cx="1282212" cy="4426094"/>
            <a:chOff x="764275" y="2108080"/>
            <a:chExt cx="1282212" cy="4426094"/>
          </a:xfrm>
        </p:grpSpPr>
        <p:grpSp>
          <p:nvGrpSpPr>
            <p:cNvPr id="44" name="Group 43"/>
            <p:cNvGrpSpPr/>
            <p:nvPr/>
          </p:nvGrpSpPr>
          <p:grpSpPr>
            <a:xfrm>
              <a:off x="764275" y="2108080"/>
              <a:ext cx="1282212" cy="1821273"/>
              <a:chOff x="3930893" y="2105958"/>
              <a:chExt cx="1282212" cy="2274276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3930894" y="2105958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3930893" y="2674527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930893" y="3243096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930893" y="3811665"/>
                <a:ext cx="1282211" cy="568569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64275" y="4257582"/>
              <a:ext cx="1282212" cy="2276592"/>
              <a:chOff x="3930893" y="4203361"/>
              <a:chExt cx="1282212" cy="2276592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3930894" y="4658680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cat,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3930893" y="5113998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dog,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3930893" y="5569317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sees,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3930893" y="6024635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the, 2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3930894" y="4203361"/>
                <a:ext cx="1282211" cy="455318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ysClr val="windowText" lastClr="000000"/>
                    </a:solidFill>
                  </a:rPr>
                  <a:t>and, 1</a:t>
                </a:r>
                <a:endParaRPr lang="en-US" sz="2400" dirty="0">
                  <a:solidFill>
                    <a:sysClr val="windowText" lastClr="000000"/>
                  </a:solidFill>
                </a:endParaRPr>
              </a:p>
            </p:txBody>
          </p:sp>
        </p:grpSp>
      </p:grpSp>
      <p:sp>
        <p:nvSpPr>
          <p:cNvPr id="29" name="TextBox 28"/>
          <p:cNvSpPr txBox="1"/>
          <p:nvPr/>
        </p:nvSpPr>
        <p:spPr>
          <a:xfrm>
            <a:off x="2557248" y="2080890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Shuffling</a:t>
            </a:r>
          </a:p>
        </p:txBody>
      </p:sp>
      <p:cxnSp>
        <p:nvCxnSpPr>
          <p:cNvPr id="30" name="Curved Connector 29"/>
          <p:cNvCxnSpPr/>
          <p:nvPr/>
        </p:nvCxnSpPr>
        <p:spPr>
          <a:xfrm rot="5400000" flipH="1" flipV="1">
            <a:off x="2626588" y="2485094"/>
            <a:ext cx="488536" cy="405440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202640" y="6159996"/>
            <a:ext cx="2646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accent5"/>
                </a:solidFill>
              </a:rPr>
              <a:t>Two </a:t>
            </a:r>
            <a:r>
              <a:rPr lang="en-US" b="1" dirty="0" smtClean="0"/>
              <a:t>independent</a:t>
            </a:r>
            <a:r>
              <a:rPr lang="en-US" b="1" dirty="0" smtClean="0">
                <a:solidFill>
                  <a:schemeClr val="accent5"/>
                </a:solidFill>
              </a:rPr>
              <a:t> reducer</a:t>
            </a:r>
            <a:endParaRPr lang="en-US" b="1" dirty="0" smtClean="0"/>
          </a:p>
        </p:txBody>
      </p:sp>
      <p:cxnSp>
        <p:nvCxnSpPr>
          <p:cNvPr id="32" name="Curved Connector 31"/>
          <p:cNvCxnSpPr/>
          <p:nvPr/>
        </p:nvCxnSpPr>
        <p:spPr>
          <a:xfrm rot="16200000" flipV="1">
            <a:off x="3639518" y="5567755"/>
            <a:ext cx="624687" cy="55979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636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47775" y="2274838"/>
            <a:ext cx="66484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“There </a:t>
            </a:r>
            <a:r>
              <a:rPr lang="en-US" sz="2400" dirty="0"/>
              <a:t>was </a:t>
            </a:r>
            <a:r>
              <a:rPr lang="en-US" sz="2400" dirty="0">
                <a:solidFill>
                  <a:schemeClr val="accent5"/>
                </a:solidFill>
              </a:rPr>
              <a:t>5 </a:t>
            </a:r>
            <a:r>
              <a:rPr lang="en-US" sz="2400" dirty="0" err="1">
                <a:solidFill>
                  <a:schemeClr val="accent5"/>
                </a:solidFill>
              </a:rPr>
              <a:t>exabytes</a:t>
            </a:r>
            <a:r>
              <a:rPr lang="en-US" sz="2400" dirty="0">
                <a:solidFill>
                  <a:schemeClr val="accent5"/>
                </a:solidFill>
              </a:rPr>
              <a:t> </a:t>
            </a:r>
            <a:r>
              <a:rPr lang="en-US" sz="2400" dirty="0"/>
              <a:t>of information </a:t>
            </a:r>
            <a:r>
              <a:rPr lang="en-US" sz="2400" dirty="0" smtClean="0"/>
              <a:t>created </a:t>
            </a:r>
            <a:r>
              <a:rPr lang="en-US" sz="2400" dirty="0"/>
              <a:t>between the </a:t>
            </a:r>
            <a:r>
              <a:rPr lang="en-US" sz="2400" dirty="0">
                <a:solidFill>
                  <a:schemeClr val="accent5"/>
                </a:solidFill>
              </a:rPr>
              <a:t>dawn of civilization through </a:t>
            </a:r>
            <a:r>
              <a:rPr lang="en-US" sz="2400" dirty="0" smtClean="0">
                <a:solidFill>
                  <a:schemeClr val="accent5"/>
                </a:solidFill>
              </a:rPr>
              <a:t>2003</a:t>
            </a:r>
            <a:r>
              <a:rPr lang="en-US" sz="2400" dirty="0" smtClean="0"/>
              <a:t>, </a:t>
            </a:r>
          </a:p>
          <a:p>
            <a:pPr algn="ctr"/>
            <a:r>
              <a:rPr lang="en-US" sz="2400" dirty="0" smtClean="0"/>
              <a:t>But </a:t>
            </a:r>
            <a:r>
              <a:rPr lang="en-US" sz="2400" dirty="0"/>
              <a:t>that much information is now created </a:t>
            </a:r>
            <a:endParaRPr lang="en-US" sz="2400" dirty="0" smtClean="0"/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e</a:t>
            </a:r>
            <a:r>
              <a:rPr lang="en-US" sz="2400" dirty="0" smtClean="0">
                <a:solidFill>
                  <a:schemeClr val="accent5"/>
                </a:solidFill>
              </a:rPr>
              <a:t>very 2 </a:t>
            </a:r>
            <a:r>
              <a:rPr lang="en-US" sz="2400" dirty="0">
                <a:solidFill>
                  <a:schemeClr val="accent5"/>
                </a:solidFill>
              </a:rPr>
              <a:t>days</a:t>
            </a:r>
            <a:r>
              <a:rPr lang="en-US" sz="2400" dirty="0"/>
              <a:t>, and the pace is increasing</a:t>
            </a:r>
            <a:r>
              <a:rPr lang="en-US" sz="2400" dirty="0" smtClean="0"/>
              <a:t>...” 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>
                <a:latin typeface="+mj-lt"/>
              </a:rPr>
              <a:t>- Eric Schmidt, </a:t>
            </a:r>
            <a:r>
              <a:rPr lang="en-US" sz="2400" dirty="0" smtClean="0">
                <a:latin typeface="+mj-lt"/>
              </a:rPr>
              <a:t>The Former Google </a:t>
            </a:r>
            <a:r>
              <a:rPr lang="en-US" sz="2400" dirty="0" smtClean="0">
                <a:latin typeface="+mj-lt"/>
              </a:rPr>
              <a:t>CEO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118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32888" y="1688592"/>
            <a:ext cx="4078224" cy="3480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0308" y="950877"/>
            <a:ext cx="274350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Data scientists want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o analyze these </a:t>
            </a:r>
          </a:p>
          <a:p>
            <a:r>
              <a:rPr lang="en-US" sz="2400" dirty="0">
                <a:solidFill>
                  <a:schemeClr val="accent5"/>
                </a:solidFill>
              </a:rPr>
              <a:t>l</a:t>
            </a:r>
            <a:r>
              <a:rPr lang="en-US" sz="2400" dirty="0" smtClean="0">
                <a:solidFill>
                  <a:schemeClr val="accent5"/>
                </a:solidFill>
              </a:rPr>
              <a:t>arge data sets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410308" y="2613821"/>
            <a:ext cx="23444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But single machines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have </a:t>
            </a:r>
          </a:p>
          <a:p>
            <a:r>
              <a:rPr lang="en-US" sz="2400" dirty="0" smtClean="0">
                <a:solidFill>
                  <a:schemeClr val="accent5"/>
                </a:solidFill>
              </a:rPr>
              <a:t>limitations </a:t>
            </a:r>
          </a:p>
          <a:p>
            <a:r>
              <a:rPr lang="en-US" sz="2400" dirty="0" smtClean="0"/>
              <a:t>in processing </a:t>
            </a:r>
          </a:p>
          <a:p>
            <a:r>
              <a:rPr lang="en-US" sz="2400" dirty="0"/>
              <a:t>t</a:t>
            </a:r>
            <a:r>
              <a:rPr lang="en-US" sz="2400" dirty="0" smtClean="0"/>
              <a:t>hese data </a:t>
            </a:r>
            <a:r>
              <a:rPr lang="en-US" sz="2400" dirty="0" smtClean="0"/>
              <a:t>sets</a:t>
            </a:r>
            <a:endParaRPr lang="en-US" sz="2400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5523386" y="950877"/>
            <a:ext cx="3353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How can we handle that?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10308" y="5491624"/>
            <a:ext cx="38604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Furthermore, data sets </a:t>
            </a:r>
          </a:p>
          <a:p>
            <a:r>
              <a:rPr lang="en-US" sz="2400" dirty="0" smtClean="0"/>
              <a:t>are now </a:t>
            </a:r>
            <a:r>
              <a:rPr lang="en-US" sz="2400" dirty="0" smtClean="0">
                <a:solidFill>
                  <a:schemeClr val="accent5"/>
                </a:solidFill>
              </a:rPr>
              <a:t>growing very rapidly</a:t>
            </a:r>
            <a:endParaRPr lang="en-US" sz="24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6175295" y="2613821"/>
            <a:ext cx="270138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smtClean="0"/>
              <a:t> </a:t>
            </a:r>
            <a:r>
              <a:rPr lang="en-US" sz="2400" dirty="0"/>
              <a:t>W</a:t>
            </a:r>
            <a:r>
              <a:rPr lang="en-US" sz="2400" dirty="0" smtClean="0"/>
              <a:t>e don’t </a:t>
            </a:r>
            <a:r>
              <a:rPr lang="en-US" sz="2400" dirty="0" smtClean="0"/>
              <a:t>w</a:t>
            </a:r>
            <a:r>
              <a:rPr lang="en-US" sz="2400" dirty="0" smtClean="0"/>
              <a:t>ant</a:t>
            </a:r>
          </a:p>
          <a:p>
            <a:pPr algn="r"/>
            <a:r>
              <a:rPr lang="en-US" sz="2400" dirty="0" smtClean="0"/>
              <a:t>to understand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parallelization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fault tolerance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data </a:t>
            </a:r>
            <a:r>
              <a:rPr lang="en-US" sz="2400" dirty="0" smtClean="0">
                <a:solidFill>
                  <a:schemeClr val="bg1"/>
                </a:solidFill>
              </a:rPr>
              <a:t>distribution</a:t>
            </a:r>
            <a:r>
              <a:rPr lang="en-US" sz="2400" dirty="0" smtClean="0"/>
              <a:t>,</a:t>
            </a:r>
          </a:p>
          <a:p>
            <a:pPr algn="r"/>
            <a:r>
              <a:rPr lang="en-US" sz="2400" dirty="0" smtClean="0"/>
              <a:t>and  </a:t>
            </a:r>
            <a:r>
              <a:rPr lang="en-US" sz="2400" dirty="0" smtClean="0">
                <a:solidFill>
                  <a:schemeClr val="bg1"/>
                </a:solidFill>
              </a:rPr>
              <a:t>load balancing</a:t>
            </a:r>
            <a:r>
              <a:rPr lang="en-US" sz="2400" dirty="0" smtClean="0"/>
              <a:t>!</a:t>
            </a:r>
            <a:endParaRPr lang="en-US" sz="2400" dirty="0"/>
          </a:p>
        </p:txBody>
      </p:sp>
      <p:sp>
        <p:nvSpPr>
          <p:cNvPr id="11" name="Rectangle 10"/>
          <p:cNvSpPr/>
          <p:nvPr/>
        </p:nvSpPr>
        <p:spPr>
          <a:xfrm>
            <a:off x="5899771" y="1688592"/>
            <a:ext cx="29769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Distributed </a:t>
            </a:r>
            <a:r>
              <a:rPr lang="en-US" sz="2400" dirty="0" smtClean="0">
                <a:solidFill>
                  <a:schemeClr val="accent5"/>
                </a:solidFill>
              </a:rPr>
              <a:t>processing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79097" y="5491624"/>
            <a:ext cx="309757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/>
              <a:t>Therefore,  we purpose</a:t>
            </a:r>
          </a:p>
          <a:p>
            <a:pPr algn="r"/>
            <a:r>
              <a:rPr lang="en-US" sz="2400" dirty="0" smtClean="0"/>
              <a:t>The </a:t>
            </a:r>
            <a:r>
              <a:rPr lang="en-US" sz="2400" dirty="0" smtClean="0">
                <a:solidFill>
                  <a:schemeClr val="accent5"/>
                </a:solidFill>
              </a:rPr>
              <a:t>‘MapReduce’</a:t>
            </a:r>
            <a:endParaRPr lang="en-US" sz="2400" dirty="0">
              <a:solidFill>
                <a:schemeClr val="accent5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523990" y="3349636"/>
            <a:ext cx="225709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parallelization</a:t>
            </a:r>
            <a:endParaRPr lang="en-US" sz="2400" dirty="0" smtClean="0"/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fault </a:t>
            </a:r>
            <a:r>
              <a:rPr lang="en-US" sz="2400" dirty="0" smtClean="0">
                <a:solidFill>
                  <a:schemeClr val="accent5"/>
                </a:solidFill>
              </a:rPr>
              <a:t>tolerance</a:t>
            </a:r>
            <a:endParaRPr lang="en-US" sz="2400" dirty="0"/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data distribution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load </a:t>
            </a:r>
            <a:r>
              <a:rPr lang="en-US" sz="2400" dirty="0" smtClean="0">
                <a:solidFill>
                  <a:schemeClr val="accent5"/>
                </a:solidFill>
              </a:rPr>
              <a:t>balancing</a:t>
            </a:r>
            <a:r>
              <a:rPr lang="ko-KR" altLang="en-US" sz="2400" dirty="0" smtClean="0">
                <a:solidFill>
                  <a:schemeClr val="accent5"/>
                </a:solidFill>
              </a:rPr>
              <a:t>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751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622800" y="1453453"/>
            <a:ext cx="39742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MapReduce</a:t>
            </a:r>
            <a:r>
              <a:rPr lang="en-US" sz="2400" dirty="0"/>
              <a:t> is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a </a:t>
            </a:r>
            <a:r>
              <a:rPr lang="en-US" sz="2400" dirty="0" smtClean="0"/>
              <a:t>programming </a:t>
            </a:r>
            <a:r>
              <a:rPr lang="en-US" sz="2400" dirty="0"/>
              <a:t>model for </a:t>
            </a:r>
            <a:r>
              <a:rPr lang="en-US" sz="2400" dirty="0" smtClean="0"/>
              <a:t>processing </a:t>
            </a:r>
            <a:r>
              <a:rPr lang="en-US" sz="2400" dirty="0" smtClean="0"/>
              <a:t>large </a:t>
            </a:r>
            <a:r>
              <a:rPr lang="en-US" sz="2400" dirty="0"/>
              <a:t>data </a:t>
            </a:r>
            <a:r>
              <a:rPr lang="en-US" sz="2400" dirty="0" smtClean="0"/>
              <a:t>sets</a:t>
            </a:r>
            <a:endParaRPr lang="en-US" sz="2400" baseline="30000" dirty="0"/>
          </a:p>
        </p:txBody>
      </p:sp>
      <p:sp>
        <p:nvSpPr>
          <p:cNvPr id="5" name="Rectangle 4"/>
          <p:cNvSpPr/>
          <p:nvPr/>
        </p:nvSpPr>
        <p:spPr>
          <a:xfrm>
            <a:off x="4622800" y="3147795"/>
            <a:ext cx="39742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Many </a:t>
            </a:r>
            <a:r>
              <a:rPr lang="en-US" sz="2400" dirty="0" smtClean="0">
                <a:solidFill>
                  <a:schemeClr val="accent5"/>
                </a:solidFill>
              </a:rPr>
              <a:t>real world tasks </a:t>
            </a:r>
            <a:r>
              <a:rPr lang="en-US" sz="2400" dirty="0" smtClean="0"/>
              <a:t>are </a:t>
            </a:r>
            <a:br>
              <a:rPr lang="en-US" sz="2400" dirty="0" smtClean="0"/>
            </a:br>
            <a:r>
              <a:rPr lang="en-US" sz="2400" dirty="0" smtClean="0"/>
              <a:t>expressible in this model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4622800" y="4475004"/>
            <a:ext cx="397420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model is </a:t>
            </a:r>
            <a:r>
              <a:rPr lang="en-US" sz="2400" dirty="0" smtClean="0">
                <a:solidFill>
                  <a:schemeClr val="accent5"/>
                </a:solidFill>
              </a:rPr>
              <a:t>easy </a:t>
            </a:r>
            <a:r>
              <a:rPr lang="en-US" sz="2400" dirty="0">
                <a:solidFill>
                  <a:schemeClr val="accent5"/>
                </a:solidFill>
              </a:rPr>
              <a:t>to use</a:t>
            </a:r>
            <a:r>
              <a:rPr lang="en-US" sz="2400" dirty="0"/>
              <a:t>, even for programmers without experience with </a:t>
            </a:r>
            <a:r>
              <a:rPr lang="en-US" sz="2400" dirty="0" smtClean="0">
                <a:solidFill>
                  <a:schemeClr val="accent5"/>
                </a:solidFill>
              </a:rPr>
              <a:t>parallel </a:t>
            </a:r>
            <a:r>
              <a:rPr lang="en-US" sz="2400" dirty="0">
                <a:solidFill>
                  <a:schemeClr val="accent5"/>
                </a:solidFill>
              </a:rPr>
              <a:t>and distributed </a:t>
            </a:r>
            <a:r>
              <a:rPr lang="en-US" sz="2400" dirty="0" smtClean="0">
                <a:solidFill>
                  <a:schemeClr val="accent5"/>
                </a:solidFill>
              </a:rPr>
              <a:t>systems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”.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38331" y="690287"/>
            <a:ext cx="4191481" cy="5556041"/>
            <a:chOff x="431319" y="690287"/>
            <a:chExt cx="4191481" cy="5556041"/>
          </a:xfrm>
        </p:grpSpPr>
        <p:grpSp>
          <p:nvGrpSpPr>
            <p:cNvPr id="10" name="Group 9"/>
            <p:cNvGrpSpPr/>
            <p:nvPr/>
          </p:nvGrpSpPr>
          <p:grpSpPr>
            <a:xfrm>
              <a:off x="431319" y="690287"/>
              <a:ext cx="4191481" cy="5354377"/>
              <a:chOff x="430924" y="690222"/>
              <a:chExt cx="4191876" cy="5327054"/>
            </a:xfrm>
          </p:grpSpPr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24417" r="-1"/>
              <a:stretch/>
            </p:blipFill>
            <p:spPr>
              <a:xfrm>
                <a:off x="430924" y="1708419"/>
                <a:ext cx="4191876" cy="4308857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9696" b="89741" l="7612" r="92308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l="7201" r="6137"/>
              <a:stretch/>
            </p:blipFill>
            <p:spPr>
              <a:xfrm>
                <a:off x="557275" y="690222"/>
                <a:ext cx="3867579" cy="1594248"/>
              </a:xfrm>
              <a:prstGeom prst="rect">
                <a:avLst/>
              </a:prstGeom>
            </p:spPr>
          </p:pic>
        </p:grpSp>
        <p:sp>
          <p:nvSpPr>
            <p:cNvPr id="14" name="Rectangle 13"/>
            <p:cNvSpPr/>
            <p:nvPr/>
          </p:nvSpPr>
          <p:spPr>
            <a:xfrm>
              <a:off x="541032" y="5969329"/>
              <a:ext cx="321325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* </a:t>
              </a:r>
              <a:r>
                <a:rPr 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https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://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en.wikipedia.org</a:t>
              </a:r>
              <a:r>
                <a:rPr 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/wiki/</a:t>
              </a:r>
              <a:r>
                <a:rPr lang="en-US" sz="1200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Apache_Hadoop</a:t>
              </a:r>
              <a:endPara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83663" y="3418269"/>
              <a:ext cx="1888337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MapReduce Layer</a:t>
              </a:r>
              <a:endParaRPr lang="en-US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19862" y="3832205"/>
              <a:ext cx="1252138" cy="369332"/>
            </a:xfrm>
            <a:prstGeom prst="rect">
              <a:avLst/>
            </a:prstGeom>
            <a:solidFill>
              <a:schemeClr val="bg1"/>
            </a:solidFill>
            <a:effectLst>
              <a:softEdge rad="63500"/>
            </a:effectLst>
          </p:spPr>
          <p:txBody>
            <a:bodyPr wrap="none" rtlCol="0">
              <a:spAutoFit/>
            </a:bodyPr>
            <a:lstStyle/>
            <a:p>
              <a:pPr algn="r"/>
              <a:r>
                <a:rPr lang="en-US" b="1" dirty="0" smtClean="0"/>
                <a:t>HDFS Layer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748349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2150" y="1272461"/>
            <a:ext cx="8096249" cy="53085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1147" y="1838481"/>
            <a:ext cx="30709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i="1" dirty="0" smtClean="0">
                <a:solidFill>
                  <a:schemeClr val="accent5"/>
                </a:solidFill>
              </a:rPr>
              <a:t>Mapper</a:t>
            </a:r>
            <a:r>
              <a:rPr lang="en-US" sz="2400" i="1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takes</a:t>
            </a:r>
            <a:r>
              <a:rPr lang="en-US" sz="2400" dirty="0" smtClean="0"/>
              <a:t> </a:t>
            </a:r>
            <a:r>
              <a:rPr lang="en-US" sz="2400" dirty="0"/>
              <a:t>an input </a:t>
            </a:r>
            <a:endParaRPr lang="en-US" sz="2400" dirty="0" smtClean="0"/>
          </a:p>
          <a:p>
            <a:pPr algn="r"/>
            <a:r>
              <a:rPr lang="en-US" sz="2400" dirty="0" smtClean="0"/>
              <a:t>and </a:t>
            </a:r>
            <a:r>
              <a:rPr lang="en-US" sz="2400" dirty="0" smtClean="0">
                <a:solidFill>
                  <a:schemeClr val="accent5"/>
                </a:solidFill>
              </a:rPr>
              <a:t>produces</a:t>
            </a:r>
            <a:r>
              <a:rPr lang="en-US" sz="2400" dirty="0" smtClean="0"/>
              <a:t> a </a:t>
            </a:r>
            <a:r>
              <a:rPr lang="en-US" sz="2400" dirty="0"/>
              <a:t>set </a:t>
            </a:r>
            <a:endParaRPr lang="en-US" sz="2400" dirty="0" smtClean="0"/>
          </a:p>
          <a:p>
            <a:pPr algn="r"/>
            <a:r>
              <a:rPr lang="en-US" sz="2400" dirty="0"/>
              <a:t>o</a:t>
            </a:r>
            <a:r>
              <a:rPr lang="en-US" sz="2400" dirty="0" smtClean="0"/>
              <a:t>f </a:t>
            </a:r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</a:p>
          <a:p>
            <a:pPr algn="r"/>
            <a:r>
              <a:rPr lang="en-US" sz="2400" dirty="0" smtClean="0">
                <a:solidFill>
                  <a:schemeClr val="accent5"/>
                </a:solidFill>
              </a:rPr>
              <a:t>key/value </a:t>
            </a:r>
            <a:r>
              <a:rPr lang="en-US" sz="2400" dirty="0"/>
              <a:t>pairs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650671" y="1781355"/>
            <a:ext cx="349332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solidFill>
                  <a:schemeClr val="accent5"/>
                </a:solidFill>
              </a:rPr>
              <a:t>Reducer </a:t>
            </a:r>
            <a:r>
              <a:rPr lang="en-US" sz="2400" dirty="0" smtClean="0">
                <a:solidFill>
                  <a:schemeClr val="accent5"/>
                </a:solidFill>
              </a:rPr>
              <a:t>merges </a:t>
            </a:r>
            <a:r>
              <a:rPr lang="en-US" sz="2400" dirty="0"/>
              <a:t>together </a:t>
            </a:r>
            <a:endParaRPr lang="en-US" sz="2400" dirty="0" smtClean="0"/>
          </a:p>
          <a:p>
            <a:r>
              <a:rPr lang="en-US" sz="2400" dirty="0"/>
              <a:t>t</a:t>
            </a:r>
            <a:r>
              <a:rPr lang="en-US" sz="2400" dirty="0" smtClean="0"/>
              <a:t>hese intermediate values 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ssociated with </a:t>
            </a:r>
            <a:r>
              <a:rPr lang="en-US" sz="2400" dirty="0"/>
              <a:t>the </a:t>
            </a:r>
            <a:r>
              <a:rPr lang="en-US" sz="2400" dirty="0">
                <a:solidFill>
                  <a:schemeClr val="accent5"/>
                </a:solidFill>
              </a:rPr>
              <a:t>same </a:t>
            </a: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>
                <a:solidFill>
                  <a:schemeClr val="accent5"/>
                </a:solidFill>
              </a:rPr>
              <a:t>intermediate </a:t>
            </a:r>
            <a:r>
              <a:rPr lang="en-US" sz="2400" dirty="0">
                <a:solidFill>
                  <a:schemeClr val="accent5"/>
                </a:solidFill>
              </a:rPr>
              <a:t>key </a:t>
            </a:r>
          </a:p>
        </p:txBody>
      </p:sp>
      <p:sp>
        <p:nvSpPr>
          <p:cNvPr id="3" name="Rectangle 2"/>
          <p:cNvSpPr/>
          <p:nvPr/>
        </p:nvSpPr>
        <p:spPr>
          <a:xfrm>
            <a:off x="2006600" y="6581001"/>
            <a:ext cx="71374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[1] Jeffrey 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Dean and Sanjay 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Ghemawat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(2004). “MapReduce: Simplified Data Processing on Large Clusters”. p</a:t>
            </a:r>
            <a:r>
              <a:rPr 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.12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" name="Straight Arrow Connector 41"/>
          <p:cNvCxnSpPr>
            <a:endCxn id="34" idx="1"/>
          </p:cNvCxnSpPr>
          <p:nvPr/>
        </p:nvCxnSpPr>
        <p:spPr>
          <a:xfrm flipV="1">
            <a:off x="5854211" y="4157013"/>
            <a:ext cx="969788" cy="1227061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endCxn id="34" idx="1"/>
          </p:cNvCxnSpPr>
          <p:nvPr/>
        </p:nvCxnSpPr>
        <p:spPr>
          <a:xfrm>
            <a:off x="5854210" y="2964757"/>
            <a:ext cx="969789" cy="1192256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5" idx="3"/>
          </p:cNvCxnSpPr>
          <p:nvPr/>
        </p:nvCxnSpPr>
        <p:spPr>
          <a:xfrm flipV="1">
            <a:off x="3731166" y="2508698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3731166" y="5137359"/>
            <a:ext cx="840834" cy="1433"/>
          </a:xfrm>
          <a:prstGeom prst="straightConnector1">
            <a:avLst/>
          </a:prstGeom>
          <a:ln w="635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MapReduce work?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63819" y="1348964"/>
            <a:ext cx="553561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i="1" dirty="0" smtClean="0">
                <a:solidFill>
                  <a:schemeClr val="accent5"/>
                </a:solidFill>
              </a:rPr>
              <a:t>The cat sees the dog, and the dog sees the cat.</a:t>
            </a:r>
            <a:endParaRPr lang="en-US" sz="2200" i="1" dirty="0">
              <a:solidFill>
                <a:schemeClr val="accent5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0712" y="2084157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The cat sees the dog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0712" y="4682124"/>
            <a:ext cx="3020454" cy="85194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spc="-120" dirty="0" smtClean="0">
                <a:solidFill>
                  <a:sysClr val="windowText" lastClr="000000"/>
                </a:solidFill>
              </a:rPr>
              <a:t>And the dog sees the cat</a:t>
            </a:r>
            <a:endParaRPr lang="en-US" sz="2300" spc="-12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72000" y="2077304"/>
            <a:ext cx="1282212" cy="1821273"/>
            <a:chOff x="3930893" y="2105958"/>
            <a:chExt cx="1282212" cy="2274276"/>
          </a:xfrm>
        </p:grpSpPr>
        <p:sp>
          <p:nvSpPr>
            <p:cNvPr id="15" name="Rectangle 14"/>
            <p:cNvSpPr/>
            <p:nvPr/>
          </p:nvSpPr>
          <p:spPr>
            <a:xfrm>
              <a:off x="3930894" y="2105958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930893" y="2674527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30893" y="3243096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930893" y="3811665"/>
              <a:ext cx="1282211" cy="56856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572000" y="4226806"/>
            <a:ext cx="1282212" cy="2276592"/>
            <a:chOff x="3930893" y="4203361"/>
            <a:chExt cx="1282212" cy="2276592"/>
          </a:xfrm>
        </p:grpSpPr>
        <p:sp>
          <p:nvSpPr>
            <p:cNvPr id="26" name="Rectangle 25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823999" y="3018717"/>
            <a:ext cx="1282212" cy="2276592"/>
            <a:chOff x="3930893" y="4203361"/>
            <a:chExt cx="1282212" cy="2276592"/>
          </a:xfrm>
        </p:grpSpPr>
        <p:sp>
          <p:nvSpPr>
            <p:cNvPr id="33" name="Rectangle 32"/>
            <p:cNvSpPr/>
            <p:nvPr/>
          </p:nvSpPr>
          <p:spPr>
            <a:xfrm>
              <a:off x="3930894" y="4658680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cat,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930893" y="5113998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dog,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930893" y="5569317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sees, 2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930893" y="6024635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the, 4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930894" y="4203361"/>
              <a:ext cx="1282211" cy="455318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 smtClean="0">
                  <a:solidFill>
                    <a:sysClr val="windowText" lastClr="000000"/>
                  </a:solidFill>
                </a:rPr>
                <a:t>and, 1</a:t>
              </a:r>
              <a:endParaRPr lang="en-US" sz="2400" dirty="0">
                <a:solidFill>
                  <a:sysClr val="windowText" lastClr="000000"/>
                </a:solidFill>
              </a:endParaRP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6573488" y="5796171"/>
            <a:ext cx="2608791" cy="10618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00" i="1" dirty="0" smtClean="0"/>
              <a:t>- </a:t>
            </a:r>
            <a:r>
              <a:rPr lang="en-US" sz="2100" i="1" dirty="0" err="1">
                <a:solidFill>
                  <a:schemeClr val="accent5"/>
                </a:solidFill>
              </a:rPr>
              <a:t>W</a:t>
            </a:r>
            <a:r>
              <a:rPr lang="en-US" sz="2100" i="1" dirty="0" err="1" smtClean="0">
                <a:solidFill>
                  <a:schemeClr val="accent5"/>
                </a:solidFill>
              </a:rPr>
              <a:t>ordcount</a:t>
            </a:r>
            <a:r>
              <a:rPr lang="en-US" sz="2100" i="1" dirty="0" smtClean="0">
                <a:solidFill>
                  <a:schemeClr val="accent5"/>
                </a:solidFill>
              </a:rPr>
              <a:t> </a:t>
            </a:r>
            <a:r>
              <a:rPr lang="en-US" sz="2100" i="1" dirty="0" smtClean="0"/>
              <a:t>program </a:t>
            </a:r>
          </a:p>
          <a:p>
            <a:r>
              <a:rPr lang="en-US" sz="2100" i="1" dirty="0" smtClean="0"/>
              <a:t>- </a:t>
            </a:r>
            <a:r>
              <a:rPr lang="en-US" sz="2100" i="1" dirty="0"/>
              <a:t>A</a:t>
            </a:r>
            <a:r>
              <a:rPr lang="en-US" sz="2100" i="1" dirty="0" smtClean="0"/>
              <a:t> </a:t>
            </a:r>
            <a:r>
              <a:rPr lang="en-US" sz="2100" i="1" dirty="0" smtClean="0"/>
              <a:t>sentence is split</a:t>
            </a:r>
          </a:p>
          <a:p>
            <a:r>
              <a:rPr lang="en-US" sz="2100" i="1" dirty="0" smtClean="0"/>
              <a:t>   into </a:t>
            </a:r>
            <a:r>
              <a:rPr lang="en-US" sz="2100" i="1" dirty="0" smtClean="0">
                <a:solidFill>
                  <a:schemeClr val="accent5"/>
                </a:solidFill>
              </a:rPr>
              <a:t>two map tasks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2587245" y="3574879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Map Phase</a:t>
            </a:r>
            <a:endParaRPr lang="en-US" sz="20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6734671" y="2038287"/>
            <a:ext cx="96815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Reduce</a:t>
            </a:r>
          </a:p>
          <a:p>
            <a:pPr algn="ctr"/>
            <a:r>
              <a:rPr lang="en-US" sz="2000" b="1" dirty="0" smtClean="0"/>
              <a:t>Phase</a:t>
            </a:r>
            <a:endParaRPr lang="en-US" sz="2000" b="1" dirty="0"/>
          </a:p>
        </p:txBody>
      </p:sp>
      <p:cxnSp>
        <p:nvCxnSpPr>
          <p:cNvPr id="50" name="Curved Connector 49"/>
          <p:cNvCxnSpPr/>
          <p:nvPr/>
        </p:nvCxnSpPr>
        <p:spPr>
          <a:xfrm rot="5400000" flipH="1" flipV="1">
            <a:off x="3419240" y="2870232"/>
            <a:ext cx="761504" cy="662535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urved Connector 56"/>
          <p:cNvCxnSpPr/>
          <p:nvPr/>
        </p:nvCxnSpPr>
        <p:spPr>
          <a:xfrm flipV="1">
            <a:off x="6138289" y="2367423"/>
            <a:ext cx="600433" cy="587443"/>
          </a:xfrm>
          <a:prstGeom prst="curvedConnector3">
            <a:avLst>
              <a:gd name="adj1" fmla="val 5000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8326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693150" y="1638327"/>
            <a:ext cx="7757699" cy="3206160"/>
            <a:chOff x="1200150" y="2057399"/>
            <a:chExt cx="6743700" cy="2787087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00150" y="2057399"/>
              <a:ext cx="6743700" cy="27870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>
              <a:off x="1200150" y="2694238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200150" y="3175045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1200150" y="3659391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200150" y="4151306"/>
              <a:ext cx="1900224" cy="1245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Limitations</a:t>
            </a:r>
            <a:r>
              <a:rPr lang="en-US" dirty="0" smtClean="0"/>
              <a:t> of </a:t>
            </a:r>
            <a:r>
              <a:rPr lang="en-US" dirty="0" err="1"/>
              <a:t>MapReduce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9601200" y="4047079"/>
            <a:ext cx="3686901" cy="2935698"/>
          </a:xfrm>
        </p:spPr>
        <p:txBody>
          <a:bodyPr/>
          <a:lstStyle/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Out-of-Memory Errors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High </a:t>
            </a:r>
            <a:r>
              <a:rPr lang="en-US" sz="2400" dirty="0" smtClean="0">
                <a:solidFill>
                  <a:schemeClr val="accent5"/>
                </a:solidFill>
              </a:rPr>
              <a:t>Memory Pressure</a:t>
            </a:r>
            <a:br>
              <a:rPr lang="en-US" sz="2400" dirty="0" smtClean="0">
                <a:solidFill>
                  <a:schemeClr val="accent5"/>
                </a:solidFill>
              </a:rPr>
            </a:br>
            <a:endParaRPr lang="en-US" sz="2400" dirty="0" smtClean="0">
              <a:solidFill>
                <a:schemeClr val="accent5"/>
              </a:solidFill>
            </a:endParaRPr>
          </a:p>
          <a:p>
            <a:r>
              <a:rPr lang="en-US" sz="2400" dirty="0" smtClean="0"/>
              <a:t> </a:t>
            </a:r>
            <a:r>
              <a:rPr lang="en-US" sz="2400" dirty="0" smtClean="0">
                <a:solidFill>
                  <a:schemeClr val="accent5"/>
                </a:solidFill>
              </a:rPr>
              <a:t>Inappropriate  </a:t>
            </a:r>
            <a:br>
              <a:rPr lang="en-US" sz="2400" dirty="0" smtClean="0">
                <a:solidFill>
                  <a:schemeClr val="accent5"/>
                </a:solidFill>
              </a:rPr>
            </a:br>
            <a:r>
              <a:rPr lang="en-US" sz="2400" dirty="0" smtClean="0">
                <a:solidFill>
                  <a:schemeClr val="accent5"/>
                </a:solidFill>
              </a:rPr>
              <a:t> Configuration</a:t>
            </a:r>
            <a:endParaRPr lang="en-US" sz="2400" dirty="0" smtClean="0"/>
          </a:p>
          <a:p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742329" y="5163581"/>
            <a:ext cx="765934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 smtClean="0"/>
              <a:t>There are </a:t>
            </a:r>
            <a:r>
              <a:rPr lang="en-US" sz="2800" dirty="0" smtClean="0">
                <a:solidFill>
                  <a:schemeClr val="accent5"/>
                </a:solidFill>
              </a:rPr>
              <a:t>many reasons </a:t>
            </a:r>
            <a:r>
              <a:rPr lang="en-US" sz="2800" dirty="0" smtClean="0"/>
              <a:t>for poor performance</a:t>
            </a:r>
          </a:p>
          <a:p>
            <a:pPr algn="ctr"/>
            <a:r>
              <a:rPr lang="en-US" sz="2800" dirty="0" smtClean="0"/>
              <a:t>And even experts sometimes </a:t>
            </a:r>
            <a:r>
              <a:rPr lang="en-US" sz="2800" dirty="0" smtClean="0">
                <a:solidFill>
                  <a:schemeClr val="accent5"/>
                </a:solidFill>
              </a:rPr>
              <a:t>can’t figure them out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205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dirty="0" smtClean="0"/>
              <a:t>are</a:t>
            </a:r>
            <a:r>
              <a:rPr lang="en-US" dirty="0" smtClean="0"/>
              <a:t> </a:t>
            </a:r>
            <a:r>
              <a:rPr lang="en-US" dirty="0" smtClean="0"/>
              <a:t>our </a:t>
            </a:r>
            <a:r>
              <a:rPr lang="en-US" dirty="0" smtClean="0">
                <a:solidFill>
                  <a:schemeClr val="accent5"/>
                </a:solidFill>
              </a:rPr>
              <a:t>goals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Research Out-of-Memory </a:t>
            </a:r>
            <a:r>
              <a:rPr lang="en-US" dirty="0" smtClean="0"/>
              <a:t>Error</a:t>
            </a:r>
            <a:r>
              <a:rPr lang="en-US" sz="2400" dirty="0" smtClean="0"/>
              <a:t>(OOM)</a:t>
            </a:r>
            <a:r>
              <a:rPr lang="en-US" dirty="0" smtClean="0"/>
              <a:t> </a:t>
            </a:r>
            <a:r>
              <a:rPr lang="en-US" dirty="0" smtClean="0"/>
              <a:t>cases   </a:t>
            </a:r>
            <a:endParaRPr lang="en-US" i="1" dirty="0" smtClean="0">
              <a:solidFill>
                <a:schemeClr val="accent5"/>
              </a:solidFill>
            </a:endParaRPr>
          </a:p>
          <a:p>
            <a:r>
              <a:rPr lang="en-US" dirty="0" smtClean="0"/>
              <a:t>Document OOM </a:t>
            </a:r>
            <a:r>
              <a:rPr lang="en-US" dirty="0" smtClean="0"/>
              <a:t>cases </a:t>
            </a:r>
            <a:r>
              <a:rPr lang="en-US" dirty="0">
                <a:solidFill>
                  <a:schemeClr val="accent5"/>
                </a:solidFill>
              </a:rPr>
              <a:t>	</a:t>
            </a:r>
            <a:endParaRPr lang="en-US" i="1" dirty="0" smtClean="0"/>
          </a:p>
          <a:p>
            <a:r>
              <a:rPr lang="en-US" dirty="0" smtClean="0"/>
              <a:t>Implement and simulate </a:t>
            </a:r>
            <a:r>
              <a:rPr lang="en-US" dirty="0" err="1" smtClean="0"/>
              <a:t>StackOverflow</a:t>
            </a:r>
            <a:r>
              <a:rPr lang="en-US" dirty="0" smtClean="0"/>
              <a:t> OOM cases</a:t>
            </a:r>
            <a:endParaRPr lang="ko-KR" altLang="en-US" dirty="0" smtClean="0"/>
          </a:p>
          <a:p>
            <a:r>
              <a:rPr lang="en-US" dirty="0" smtClean="0"/>
              <a:t>Develop solutions for such OOM cases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218200" y="6311899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… all done!!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6900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8239</TotalTime>
  <Words>1397</Words>
  <Application>Microsoft Macintosh PowerPoint</Application>
  <PresentationFormat>On-screen Show (4:3)</PresentationFormat>
  <Paragraphs>444</Paragraphs>
  <Slides>26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맑은 고딕</vt:lpstr>
      <vt:lpstr>Calibri</vt:lpstr>
      <vt:lpstr>Calibri Light</vt:lpstr>
      <vt:lpstr>Arial</vt:lpstr>
      <vt:lpstr>Office Theme</vt:lpstr>
      <vt:lpstr>Hadoop MapReduce</vt:lpstr>
      <vt:lpstr>Outline</vt:lpstr>
      <vt:lpstr>PowerPoint Presentation</vt:lpstr>
      <vt:lpstr>PowerPoint Presentation</vt:lpstr>
      <vt:lpstr>PowerPoint Presentation</vt:lpstr>
      <vt:lpstr>What is MapReduce?</vt:lpstr>
      <vt:lpstr>How does MapReduce work?</vt:lpstr>
      <vt:lpstr>Limitations of MapReduce</vt:lpstr>
      <vt:lpstr>What are our goals?</vt:lpstr>
      <vt:lpstr>Two Categories</vt:lpstr>
      <vt:lpstr>Operation test environments</vt:lpstr>
      <vt:lpstr>Split size variation [Single node] </vt:lpstr>
      <vt:lpstr>Split size variation [Single node] </vt:lpstr>
      <vt:lpstr>Split size variation [Fully-distributed] </vt:lpstr>
      <vt:lpstr>io.sort.mb variation [Single node] </vt:lpstr>
      <vt:lpstr>2. Large Intermediate Results</vt:lpstr>
      <vt:lpstr>Problem Investigation</vt:lpstr>
      <vt:lpstr>Problem Investigation</vt:lpstr>
      <vt:lpstr>PowerPoint Presentation</vt:lpstr>
      <vt:lpstr>Summary of Solutions</vt:lpstr>
      <vt:lpstr>Conclusions</vt:lpstr>
      <vt:lpstr>References</vt:lpstr>
      <vt:lpstr>Thank You</vt:lpstr>
      <vt:lpstr>appendix</vt:lpstr>
      <vt:lpstr>How does MapReduce work?</vt:lpstr>
      <vt:lpstr>How does MapReduce work?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</dc:title>
  <dc:creator>(컴퓨터공학부)최윤승</dc:creator>
  <cp:lastModifiedBy>(컴퓨터공학부)최윤승</cp:lastModifiedBy>
  <cp:revision>310</cp:revision>
  <dcterms:created xsi:type="dcterms:W3CDTF">2015-07-31T05:45:57Z</dcterms:created>
  <dcterms:modified xsi:type="dcterms:W3CDTF">2015-08-24T20:43:57Z</dcterms:modified>
</cp:coreProperties>
</file>